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58" r:id="rId4"/>
    <p:sldId id="323" r:id="rId5"/>
    <p:sldId id="291" r:id="rId6"/>
    <p:sldId id="326" r:id="rId7"/>
    <p:sldId id="329" r:id="rId8"/>
    <p:sldId id="335" r:id="rId9"/>
    <p:sldId id="293" r:id="rId10"/>
    <p:sldId id="309" r:id="rId11"/>
    <p:sldId id="415" r:id="rId12"/>
    <p:sldId id="296" r:id="rId13"/>
    <p:sldId id="277" r:id="rId14"/>
    <p:sldId id="416" r:id="rId15"/>
    <p:sldId id="279" r:id="rId16"/>
    <p:sldId id="317" r:id="rId17"/>
    <p:sldId id="280" r:id="rId18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7788"/>
    <a:srgbClr val="E3CFBB"/>
    <a:srgbClr val="FFFFFF"/>
    <a:srgbClr val="F9F5F1"/>
    <a:srgbClr val="D7C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9"/>
    <p:restoredTop sz="95680"/>
  </p:normalViewPr>
  <p:slideViewPr>
    <p:cSldViewPr snapToGrid="0" showGuides="1">
      <p:cViewPr>
        <p:scale>
          <a:sx n="77" d="100"/>
          <a:sy n="77" d="100"/>
        </p:scale>
        <p:origin x="52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97908167422948E-2"/>
          <c:y val="3.2839592771734004E-2"/>
          <c:w val="0.91983556188527571"/>
          <c:h val="0.813992540410661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23778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48-F645-ABB9-876A83AA8C01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48-F645-ABB9-876A83AA8C01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48-F645-ABB9-876A83AA8C01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48-F645-ABB9-876A83AA8C01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48-F645-ABB9-876A83AA8C01}"/>
                </c:ext>
              </c:extLst>
            </c:dLbl>
            <c:dLbl>
              <c:idx val="14"/>
              <c:layout>
                <c:manualLayout>
                  <c:x val="-1.0341623732642155E-2"/>
                  <c:y val="2.7080955531258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EA-F24A-9A2B-10DEF6298A0A}"/>
                </c:ext>
              </c:extLst>
            </c:dLbl>
            <c:dLbl>
              <c:idx val="15"/>
              <c:layout>
                <c:manualLayout>
                  <c:x val="-1.1285097096264544E-2"/>
                  <c:y val="4.0621433296887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C2-A147-B5C1-CB455D2FBC6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F-B746-9178-F86C815DC584}"/>
                </c:ext>
              </c:extLst>
            </c:dLbl>
            <c:numFmt formatCode="#,##0\K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Light" pitchFamily="2" charset="77"/>
                    <a:ea typeface="+mn-ea"/>
                    <a:cs typeface="+mn-cs"/>
                  </a:defRPr>
                </a:pPr>
                <a:endParaRPr lang="en-A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  <c:pt idx="12">
                  <c:v>June</c:v>
                </c:pt>
                <c:pt idx="13">
                  <c:v>July</c:v>
                </c:pt>
                <c:pt idx="14">
                  <c:v>August</c:v>
                </c:pt>
                <c:pt idx="15">
                  <c:v>September</c:v>
                </c:pt>
                <c:pt idx="16">
                  <c:v>October</c:v>
                </c:pt>
              </c:strCache>
            </c:strRef>
          </c:cat>
          <c:val>
            <c:numRef>
              <c:f>Sheet1!$B$2:$B$18</c:f>
              <c:numCache>
                <c:formatCode>_(* #,##0_);_(* \(#,##0\);_(* "-"??_);_(@_)</c:formatCode>
                <c:ptCount val="17"/>
                <c:pt idx="0">
                  <c:v>5.4685513169845566E-2</c:v>
                </c:pt>
                <c:pt idx="1">
                  <c:v>1.0978578564940962</c:v>
                </c:pt>
                <c:pt idx="2">
                  <c:v>1.5948015440508627</c:v>
                </c:pt>
                <c:pt idx="3">
                  <c:v>2.1823730699364212</c:v>
                </c:pt>
                <c:pt idx="4">
                  <c:v>4.5551687102633975</c:v>
                </c:pt>
                <c:pt idx="5">
                  <c:v>10.6770472297911</c:v>
                </c:pt>
                <c:pt idx="6">
                  <c:v>12.885799954586737</c:v>
                </c:pt>
                <c:pt idx="7">
                  <c:v>17.264232515894637</c:v>
                </c:pt>
                <c:pt idx="8">
                  <c:v>18.645052679382378</c:v>
                </c:pt>
                <c:pt idx="9">
                  <c:v>22.32913987284287</c:v>
                </c:pt>
                <c:pt idx="10">
                  <c:v>25.879624886466857</c:v>
                </c:pt>
                <c:pt idx="11">
                  <c:v>29.478066757493192</c:v>
                </c:pt>
                <c:pt idx="12">
                  <c:v>33.302368301544057</c:v>
                </c:pt>
                <c:pt idx="13">
                  <c:v>40</c:v>
                </c:pt>
                <c:pt idx="14">
                  <c:v>50</c:v>
                </c:pt>
                <c:pt idx="15">
                  <c:v>60</c:v>
                </c:pt>
                <c:pt idx="16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848-F645-ABB9-876A83AA8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9191087"/>
        <c:axId val="335075904"/>
      </c:lineChart>
      <c:catAx>
        <c:axId val="659191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Light" pitchFamily="2" charset="77"/>
                <a:ea typeface="+mn-ea"/>
                <a:cs typeface="+mn-cs"/>
              </a:defRPr>
            </a:pPr>
            <a:endParaRPr lang="en-AE"/>
          </a:p>
        </c:txPr>
        <c:crossAx val="335075904"/>
        <c:crosses val="autoZero"/>
        <c:auto val="1"/>
        <c:lblAlgn val="ctr"/>
        <c:lblOffset val="100"/>
        <c:noMultiLvlLbl val="0"/>
      </c:catAx>
      <c:valAx>
        <c:axId val="335075904"/>
        <c:scaling>
          <c:orientation val="minMax"/>
          <c:max val="80"/>
          <c:min val="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AE"/>
          </a:p>
        </c:txPr>
        <c:crossAx val="65919108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8741190420201"/>
          <c:y val="0.14094974536700078"/>
          <c:w val="0.52224799454000537"/>
          <c:h val="0.674150281909332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Funds to raise</c:v>
                </c:pt>
              </c:strCache>
            </c:strRef>
          </c:tx>
          <c:spPr>
            <a:solidFill>
              <a:schemeClr val="bg1"/>
            </a:solidFill>
          </c:spPr>
          <c:explosion val="16"/>
          <c:dPt>
            <c:idx val="0"/>
            <c:bubble3D val="0"/>
            <c:spPr>
              <a:solidFill>
                <a:srgbClr val="2377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98-5F4E-B0A4-9CBB914D114C}"/>
              </c:ext>
            </c:extLst>
          </c:dPt>
          <c:dPt>
            <c:idx val="1"/>
            <c:bubble3D val="0"/>
            <c:spPr>
              <a:solidFill>
                <a:srgbClr val="E3CFB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98-5F4E-B0A4-9CBB914D114C}"/>
              </c:ext>
            </c:extLst>
          </c:dPt>
          <c:dPt>
            <c:idx val="2"/>
            <c:bubble3D val="0"/>
            <c:spPr>
              <a:solidFill>
                <a:srgbClr val="237788">
                  <a:alpha val="6549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98-5F4E-B0A4-9CBB914D114C}"/>
              </c:ext>
            </c:extLst>
          </c:dPt>
          <c:dLbls>
            <c:dLbl>
              <c:idx val="0"/>
              <c:layout>
                <c:manualLayout>
                  <c:x val="7.7304272202342414E-2"/>
                  <c:y val="-2.49472939306868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98-5F4E-B0A4-9CBB914D114C}"/>
                </c:ext>
              </c:extLst>
            </c:dLbl>
            <c:dLbl>
              <c:idx val="1"/>
              <c:layout>
                <c:manualLayout>
                  <c:x val="-2.779238444801661E-2"/>
                  <c:y val="-0.159038998808128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GothamLight" pitchFamily="2" charset="77"/>
                      <a:ea typeface="+mn-ea"/>
                      <a:cs typeface="+mn-cs"/>
                    </a:defRPr>
                  </a:pPr>
                  <a:endParaRPr lang="en-A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76070375997234"/>
                      <c:h val="0.24696912477722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F98-5F4E-B0A4-9CBB914D114C}"/>
                </c:ext>
              </c:extLst>
            </c:dLbl>
            <c:dLbl>
              <c:idx val="2"/>
              <c:layout>
                <c:manualLayout>
                  <c:x val="-0.11204108241410474"/>
                  <c:y val="3.4245317348731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98-5F4E-B0A4-9CBB914D1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Light" pitchFamily="2" charset="77"/>
                    <a:ea typeface="+mn-ea"/>
                    <a:cs typeface="+mn-cs"/>
                  </a:defRPr>
                </a:pPr>
                <a:endParaRPr lang="en-A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Technology</c:v>
                </c:pt>
                <c:pt idx="1">
                  <c:v>Operations</c:v>
                </c:pt>
                <c:pt idx="2">
                  <c:v>Sales and marketing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98-5F4E-B0A4-9CBB914D1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56796-74F1-0944-A3D2-620AA331F46C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014DE-5222-0147-9C81-20D75EFE49B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4037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Hi, I am </a:t>
            </a:r>
            <a:r>
              <a:rPr lang="en-US" dirty="0" err="1">
                <a:solidFill>
                  <a:schemeClr val="tx1"/>
                </a:solidFill>
                <a:latin typeface="Trebuchet MS" panose="020B0603020202020204" pitchFamily="34" charset="0"/>
              </a:rPr>
              <a:t>Othmane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, the Co-Founder of MAKAN</a:t>
            </a:r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3620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MAKAN, we want to address 4 market verticals:</a:t>
            </a:r>
            <a:br>
              <a:rPr lang="en-GB" dirty="0"/>
            </a:br>
            <a:r>
              <a:rPr lang="en-GB" dirty="0"/>
              <a:t>- Residential furniture, for young professionals moving every year</a:t>
            </a:r>
            <a:br>
              <a:rPr lang="en-GB" dirty="0"/>
            </a:br>
            <a:r>
              <a:rPr lang="en-GB" dirty="0"/>
              <a:t>- Short term rentals, for holiday home companies looking for solutions to furnish their properties</a:t>
            </a:r>
            <a:br>
              <a:rPr lang="en-GB" dirty="0"/>
            </a:br>
            <a:r>
              <a:rPr lang="en-GB" dirty="0"/>
              <a:t>- Or Staging companies that use us to increase the value of a property</a:t>
            </a:r>
          </a:p>
          <a:p>
            <a:pPr marL="0" indent="0">
              <a:buFontTx/>
              <a:buNone/>
            </a:pPr>
            <a:r>
              <a:rPr lang="en-GB" dirty="0"/>
              <a:t>Another big market for us are offices: for </a:t>
            </a:r>
            <a:r>
              <a:rPr lang="en-GB" dirty="0" err="1"/>
              <a:t>enterprizes</a:t>
            </a:r>
            <a:r>
              <a:rPr lang="en-GB" dirty="0"/>
              <a:t> of all sizes looking for ready to move in offices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These markets amount to a 15B USD market in GCC</a:t>
            </a:r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10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3249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dirty="0"/>
              <a:t>We launched MAKAN 14 months ago and we are growing fast</a:t>
            </a:r>
            <a:br>
              <a:rPr lang="en-AE" dirty="0"/>
            </a:br>
            <a:r>
              <a:rPr lang="en-AE" dirty="0"/>
              <a:t>- we achieved our USD 50K Monthly Recurring Revenue target last month</a:t>
            </a:r>
            <a:br>
              <a:rPr lang="en-AE" dirty="0"/>
            </a:br>
            <a:r>
              <a:rPr lang="en-AE" dirty="0"/>
              <a:t>- had a strong 60% MOM growth on average</a:t>
            </a:r>
            <a:br>
              <a:rPr lang="en-AE" dirty="0"/>
            </a:br>
            <a:r>
              <a:rPr lang="en-AE" dirty="0"/>
              <a:t>- and delivered more then 3000 items to customers</a:t>
            </a:r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7336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E" dirty="0"/>
              <a:t>The first year we focused on residential furniture, and developed a strong market engine to conquer this market</a:t>
            </a:r>
            <a:br>
              <a:rPr lang="en-AE" dirty="0"/>
            </a:br>
            <a:r>
              <a:rPr lang="en-AE" dirty="0"/>
              <a:t>Nex yeart we want to develpo our partnerships with real estate companies, holiday home and staging companies. We already have amazing partnerships in the pipeline</a:t>
            </a:r>
          </a:p>
          <a:p>
            <a:r>
              <a:rPr lang="en-AE" dirty="0"/>
              <a:t>L</a:t>
            </a:r>
            <a:r>
              <a:rPr lang="en-US" dirty="0"/>
              <a:t>a</a:t>
            </a:r>
            <a:r>
              <a:rPr lang="en-AE" dirty="0"/>
              <a:t>ter down the road we want to expand to office furniture, a 3B market </a:t>
            </a:r>
            <a:r>
              <a:rPr lang="en-US" dirty="0"/>
              <a:t>in GCC</a:t>
            </a:r>
            <a:endParaRPr lang="en-AE" dirty="0"/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4121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E" dirty="0"/>
              <a:t>To execute this, we have a strong team, Youssef, myself and:</a:t>
            </a:r>
            <a:br>
              <a:rPr lang="en-AE" dirty="0"/>
            </a:br>
            <a:r>
              <a:rPr lang="en-AE" dirty="0"/>
              <a:t>- Eugene, out Tech Guru</a:t>
            </a:r>
            <a:br>
              <a:rPr lang="en-AE" dirty="0"/>
            </a:br>
            <a:r>
              <a:rPr lang="en-AE" dirty="0"/>
              <a:t>- Insaf of digital marketing expert</a:t>
            </a:r>
            <a:br>
              <a:rPr lang="en-AE" dirty="0"/>
            </a:br>
            <a:r>
              <a:rPr lang="en-AE" dirty="0"/>
              <a:t>- Ruel, our operations hero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15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82177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bootstrapping MAKAN for the first 6 months, we raised a </a:t>
            </a:r>
            <a:r>
              <a:rPr lang="en-US" dirty="0" err="1"/>
              <a:t>preseed</a:t>
            </a:r>
            <a:r>
              <a:rPr lang="en-US" dirty="0"/>
              <a:t> round earlier this year of 750K. </a:t>
            </a:r>
            <a:br>
              <a:rPr lang="en-US" dirty="0"/>
            </a:br>
            <a:r>
              <a:rPr lang="en-US" dirty="0"/>
              <a:t>Today we are raising a seed round of 1.5M USD</a:t>
            </a:r>
            <a:br>
              <a:rPr lang="en-US" dirty="0"/>
            </a:br>
            <a:r>
              <a:rPr lang="en-US" dirty="0"/>
              <a:t>we want to spend half of it in our tech, and the other half in our operations and sales and marketing</a:t>
            </a:r>
          </a:p>
          <a:p>
            <a:endParaRPr lang="en-AE" dirty="0"/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4021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</a:t>
            </a:r>
            <a:r>
              <a:rPr lang="en-AE" dirty="0"/>
              <a:t>nd today we invite you to join us, the reinvent the furnishing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17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753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With my cofounder Youssef, we have been consultants for 7 years before, and as consultants, we moved a lot</a:t>
            </a:r>
            <a:endParaRPr lang="en-US" dirty="0"/>
          </a:p>
          <a:p>
            <a:endParaRPr lang="en-AE" dirty="0"/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570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Over the last 10 years, I moved 8 times, never spending more then 2 years in the same place, and I spent more then 40,000 USD to furnish these places</a:t>
            </a:r>
            <a:endParaRPr lang="fr-FR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195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2000" lvl="2" indent="0">
              <a:buClr>
                <a:schemeClr val="tx2"/>
              </a:buClr>
              <a:buSzPct val="100000"/>
              <a:buFont typeface="Trebuchet MS" panose="020B0603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Each time, buying and owning furniture came with the same issues. When I moved from Singapore to Paris:</a:t>
            </a:r>
          </a:p>
          <a:p>
            <a:pPr marL="648000" marR="0" lvl="2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Trebuchet MS" panose="020B0603020202020204" pitchFamily="34" charset="0"/>
              <a:buChar char="–"/>
              <a:tabLst/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I had to pay 15K USD upfront to buy my furniture</a:t>
            </a:r>
          </a:p>
          <a:p>
            <a:pPr marL="648000" lvl="2" indent="-216000">
              <a:buClr>
                <a:schemeClr val="tx2"/>
              </a:buClr>
              <a:buSzPct val="100000"/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It took me 2 months to find all the furniture I needed</a:t>
            </a:r>
          </a:p>
          <a:p>
            <a:pPr marL="648000" lvl="2" indent="-216000">
              <a:buClr>
                <a:schemeClr val="tx2"/>
              </a:buClr>
              <a:buSzPct val="100000"/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And the worst part of it is probably when I had to move out 12 month later. I made only 2K from what I was able to sell, and dumped all the rest on the street</a:t>
            </a:r>
            <a:b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b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Owning furniture is always a hassle</a:t>
            </a:r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4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6499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dirty="0"/>
              <a:t>Overall millenials are realizing that ownership is a scam, they are owning less and renting more</a:t>
            </a:r>
            <a:br>
              <a:rPr lang="en-AE" dirty="0"/>
            </a:br>
            <a:br>
              <a:rPr lang="en-AE" dirty="0"/>
            </a:br>
            <a:r>
              <a:rPr lang="en-AE" dirty="0"/>
              <a:t>- Companies are making millions out of this shift: in transportation with Careem, or in entertainment with Spotify</a:t>
            </a:r>
            <a:br>
              <a:rPr lang="en-AE" dirty="0"/>
            </a:br>
            <a:r>
              <a:rPr lang="en-AE" dirty="0"/>
              <a:t>- Yet, nobody addressed the furniture vertical, until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0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MAKAN is a furniture rental service with: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 furniture for rent, curated by our inhouse designers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customers don’t pay anything upfront, they pay monthly with the flexibility to return or rent-to-own furniture if they keep it for 24 months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are committed to offer free delivery and assembly, in less than 7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4745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E" dirty="0"/>
              <a:t>Our customers can rent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E" dirty="0"/>
              <a:t>indivdual pieces, like a sofa for 80 usd per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E" dirty="0"/>
              <a:t>Bundles, package for entire rooms created by our designers, with different syles: Modern, Industrial or Bohemian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E" dirty="0"/>
              <a:t> or they furnish their entire home from a studio to a 5 bedroom villa</a:t>
            </a:r>
            <a:br>
              <a:rPr lang="en-AE" dirty="0"/>
            </a:br>
            <a:br>
              <a:rPr lang="en-AE" dirty="0"/>
            </a:br>
            <a:r>
              <a:rPr lang="en-AE" dirty="0"/>
              <a:t>On average it would cost 300 USD / month to furnish a one bedroom appartment with a living room, dining room and bedroom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3982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explain now how the business model work, on the example of a sofa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First we need to buy this sofa. We design our furniture in house, and outsource the production. It cost us on average 1000 </a:t>
            </a:r>
            <a:r>
              <a:rPr lang="en-US" dirty="0" err="1"/>
              <a:t>usd</a:t>
            </a:r>
            <a:r>
              <a:rPr lang="en-US" dirty="0"/>
              <a:t> to buy this sofa</a:t>
            </a:r>
            <a:br>
              <a:rPr lang="en-US" dirty="0"/>
            </a:br>
            <a:r>
              <a:rPr lang="en-US" dirty="0"/>
              <a:t>This same sofa we will rent it at 80 USD / month, and cover the cost of production after 12 months</a:t>
            </a:r>
          </a:p>
          <a:p>
            <a:r>
              <a:rPr lang="en-US" dirty="0"/>
              <a:t>These 12 months we finance them through a partnership with a BNPL, </a:t>
            </a:r>
            <a:r>
              <a:rPr lang="en-US" dirty="0" err="1"/>
              <a:t>Spotii</a:t>
            </a:r>
            <a:r>
              <a:rPr lang="en-US" dirty="0"/>
              <a:t>, that gives us these 12 months upfront.</a:t>
            </a:r>
            <a:br>
              <a:rPr lang="en-US" dirty="0"/>
            </a:br>
            <a:r>
              <a:rPr lang="en-US" dirty="0"/>
              <a:t>After 12 months, half of our customers will keep the sofa, own in after 24 months, and we would have generated 2k on the sofa</a:t>
            </a:r>
            <a:br>
              <a:rPr lang="en-US" dirty="0"/>
            </a:br>
            <a:r>
              <a:rPr lang="en-US" dirty="0"/>
              <a:t>The other half will return the sofa, we will refurbish it and make is as new again, and rent it to other customers. We can do this for 5 years and generate 5000 USD out of the sofa</a:t>
            </a:r>
          </a:p>
          <a:p>
            <a:endParaRPr lang="en-AE" dirty="0"/>
          </a:p>
          <a:p>
            <a:endParaRPr lang="en-AE" dirty="0"/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8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8518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execute this business model, we designed and implemented scalable operations with</a:t>
            </a:r>
            <a:br>
              <a:rPr lang="en-US" dirty="0"/>
            </a:br>
            <a:r>
              <a:rPr lang="en-US" dirty="0"/>
              <a:t>- an unlimited production capacity</a:t>
            </a:r>
            <a:br>
              <a:rPr lang="en-US" dirty="0"/>
            </a:br>
            <a:r>
              <a:rPr lang="en-US" dirty="0"/>
              <a:t>- an inventory that is </a:t>
            </a:r>
            <a:r>
              <a:rPr lang="en-US" dirty="0" err="1"/>
              <a:t>autofinanced</a:t>
            </a:r>
            <a:r>
              <a:rPr lang="en-US" dirty="0"/>
              <a:t> thanks to our partnership with </a:t>
            </a:r>
            <a:r>
              <a:rPr lang="en-US" dirty="0" err="1"/>
              <a:t>spotii</a:t>
            </a:r>
            <a:endParaRPr lang="en-US" dirty="0"/>
          </a:p>
          <a:p>
            <a:r>
              <a:rPr lang="en-US" dirty="0"/>
              <a:t>- And delivery, assembly and refurbishment that is completely outsourced</a:t>
            </a:r>
          </a:p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14DE-5222-0147-9C81-20D75EFE49B3}" type="slidenum">
              <a:rPr lang="en-AE" smtClean="0"/>
              <a:t>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7824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3E31-DFFA-29DF-AF71-CFF5EA54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5C877-D658-C640-93EF-58E7E0D8F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B4926-272F-E65C-67B6-32C3B313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01EED-24D1-E4E4-BB50-44F8D2AE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86D11-490A-C61B-6715-1DD725E3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566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B820-1082-0973-4604-365C2E59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851E4-8227-62AE-26DA-1A72C972E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00CF4-C32E-579D-2A9C-57D19B3C0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058AE-3083-7875-A37D-92769F67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E6086-502E-DE89-095F-A58FAABB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4759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E7699-8227-A9B0-C4C1-42A6473C9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3369D-2C60-42BA-6D69-79B0557C0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11AE9-E48F-C1F5-A163-4C8C32E1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F1C0F-42B5-392D-6494-5D55EF71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02438-24B3-94C2-616E-97462263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118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S_00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7473636" cy="6858000"/>
          </a:xfrm>
          <a:custGeom>
            <a:avLst/>
            <a:gdLst>
              <a:gd name="connsiteX0" fmla="*/ 0 w 5605227"/>
              <a:gd name="connsiteY0" fmla="*/ 0 h 5143500"/>
              <a:gd name="connsiteX1" fmla="*/ 1 w 5605227"/>
              <a:gd name="connsiteY1" fmla="*/ 0 h 5143500"/>
              <a:gd name="connsiteX2" fmla="*/ 4876801 w 5605227"/>
              <a:gd name="connsiteY2" fmla="*/ 0 h 5143500"/>
              <a:gd name="connsiteX3" fmla="*/ 5605227 w 5605227"/>
              <a:gd name="connsiteY3" fmla="*/ 0 h 5143500"/>
              <a:gd name="connsiteX4" fmla="*/ 5605227 w 5605227"/>
              <a:gd name="connsiteY4" fmla="*/ 5143500 h 5143500"/>
              <a:gd name="connsiteX5" fmla="*/ 4876801 w 5605227"/>
              <a:gd name="connsiteY5" fmla="*/ 5143500 h 5143500"/>
              <a:gd name="connsiteX6" fmla="*/ 1 w 5605227"/>
              <a:gd name="connsiteY6" fmla="*/ 5143500 h 5143500"/>
              <a:gd name="connsiteX7" fmla="*/ 0 w 5605227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5227" h="5143500">
                <a:moveTo>
                  <a:pt x="0" y="0"/>
                </a:moveTo>
                <a:lnTo>
                  <a:pt x="1" y="0"/>
                </a:lnTo>
                <a:lnTo>
                  <a:pt x="4876801" y="0"/>
                </a:lnTo>
                <a:lnTo>
                  <a:pt x="5605227" y="0"/>
                </a:lnTo>
                <a:lnTo>
                  <a:pt x="5605227" y="5143500"/>
                </a:lnTo>
                <a:lnTo>
                  <a:pt x="4876801" y="5143500"/>
                </a:lnTo>
                <a:lnTo>
                  <a:pt x="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7893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6D96-828C-4221-E5AE-7253CA5C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43A0-3ABD-ADCA-ADA5-2AD809F17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5B94A-17AE-6E9F-5C18-86ABFBBE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CDA3D-20D4-B52A-FEF4-258D048C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C728-8E33-92ED-D816-8EE9E86E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235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C775-4A09-DD11-DC37-FA0F0A47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285FF-6E4F-DC38-56A2-FA05AA85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A2111-C162-B810-F90A-3627A531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FEBF9-4B5F-5146-622C-68069B8A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B9685-7FFF-1606-5C33-7BE7A48C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6843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9DD4-140F-DBD5-B9D6-8FC0491A7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4E04-5022-192A-7BA8-8A1C38579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18194-2489-ED14-26C5-2727BBD98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B4F44-5F46-1C7E-E02A-E6C25BA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9A274-E46C-2D14-F221-A3561A5A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97B24-FD8D-DA0A-1007-77F7F8B0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3042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47B-4939-D268-F028-8EBC13D4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DF2E8-D51B-4FCA-A550-235531B1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5F268-0541-2120-30CB-C01520821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6D3C4-3E2C-3031-48A6-2CF019F8B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9C9BBE-EAB3-FD88-54AD-3DE5FB374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6A0991-D213-2760-824F-09842CBF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96C378-D8F3-822A-99F7-99A113FC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28B85-C439-CC21-0351-3F70B9FE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2590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507E-51BD-8ABA-D4F5-4DEE4969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8345B-E57A-32B5-C45E-2A5FF346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F8222-23D5-D9BD-928B-D5FD5BA0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4D456-DEF2-52AC-0C38-25DFFF3F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452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3EFBB-944C-3D88-F7C9-F74FADCF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48115-DCC8-8076-393A-BECA6F11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3CD9E-F114-A49A-936F-42299261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7964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3EEA-D388-B56A-95E5-EB4081DD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881E5-3144-784C-4964-7767288B5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6F564-9C10-8EAB-C0F3-9063FE601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EE7FB-2C26-7369-A24E-AE8F0350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02862-B2B2-0919-C92B-E3D15AA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E7626-391F-376A-C796-13B6EE66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4482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0163-0918-80F5-8DEA-E92A6C66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505AD-B6E9-CEB3-8692-D78048DC0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3F0B8-63BD-CA49-7B6F-5F09735EA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2AA5F-326B-946D-A467-7A9FEA66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2A5C0-0032-CCA0-1327-3D18B896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B8BF5-E28A-87E9-F308-B09681B8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727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91A0C-54C3-5C72-09F7-732E084F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ED35-7DD0-69F8-6AAE-28C4A398F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C4271-F60E-5BB3-9A60-4E77CE4D7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4104E-6978-AB43-812B-2544B0713EBD}" type="datetimeFigureOut">
              <a:rPr lang="en-AE" smtClean="0"/>
              <a:t>19/10/2022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2B4C5-6F14-00F2-684C-8BB74351E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D96F-9E83-B919-224C-8936A91F5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3C96-3366-AF4C-903B-E40BB78657A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401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2.png"/><Relationship Id="rId7" Type="http://schemas.openxmlformats.org/officeDocument/2006/relationships/image" Target="../media/image20.emf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49.jpeg"/><Relationship Id="rId5" Type="http://schemas.openxmlformats.org/officeDocument/2006/relationships/image" Target="../media/image1.jpg"/><Relationship Id="rId10" Type="http://schemas.openxmlformats.org/officeDocument/2006/relationships/image" Target="../media/image48.png"/><Relationship Id="rId4" Type="http://schemas.openxmlformats.org/officeDocument/2006/relationships/image" Target="../media/image3.sv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15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chart" Target="../charts/chart1.xml"/><Relationship Id="rId10" Type="http://schemas.openxmlformats.org/officeDocument/2006/relationships/image" Target="../media/image62.png"/><Relationship Id="rId4" Type="http://schemas.openxmlformats.org/officeDocument/2006/relationships/image" Target="../media/image3.sv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11" Type="http://schemas.openxmlformats.org/officeDocument/2006/relationships/image" Target="../media/image69.png"/><Relationship Id="rId5" Type="http://schemas.openxmlformats.org/officeDocument/2006/relationships/image" Target="../media/image66.emf"/><Relationship Id="rId10" Type="http://schemas.openxmlformats.org/officeDocument/2006/relationships/image" Target="../media/image68.png"/><Relationship Id="rId4" Type="http://schemas.openxmlformats.org/officeDocument/2006/relationships/image" Target="../media/image3.sv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othmanesaifaoui/" TargetMode="External"/><Relationship Id="rId13" Type="http://schemas.openxmlformats.org/officeDocument/2006/relationships/image" Target="../media/image87.jpeg"/><Relationship Id="rId18" Type="http://schemas.openxmlformats.org/officeDocument/2006/relationships/image" Target="../media/image89.jpeg"/><Relationship Id="rId3" Type="http://schemas.openxmlformats.org/officeDocument/2006/relationships/image" Target="../media/image83.emf"/><Relationship Id="rId21" Type="http://schemas.openxmlformats.org/officeDocument/2006/relationships/image" Target="../media/image92.png"/><Relationship Id="rId7" Type="http://schemas.openxmlformats.org/officeDocument/2006/relationships/image" Target="../media/image84.jpeg"/><Relationship Id="rId12" Type="http://schemas.openxmlformats.org/officeDocument/2006/relationships/hyperlink" Target="https://www.linkedin.com/in/insaf-bennis-saifaoui-77309177/" TargetMode="External"/><Relationship Id="rId1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youssef-sekkat-a9737038/" TargetMode="External"/><Relationship Id="rId11" Type="http://schemas.openxmlformats.org/officeDocument/2006/relationships/image" Target="../media/image86.jpeg"/><Relationship Id="rId5" Type="http://schemas.openxmlformats.org/officeDocument/2006/relationships/image" Target="../media/image3.svg"/><Relationship Id="rId15" Type="http://schemas.openxmlformats.org/officeDocument/2006/relationships/image" Target="../media/image88.jpeg"/><Relationship Id="rId10" Type="http://schemas.openxmlformats.org/officeDocument/2006/relationships/hyperlink" Target="https://www.linkedin.com/in/evgeniy-rohovets/" TargetMode="External"/><Relationship Id="rId19" Type="http://schemas.openxmlformats.org/officeDocument/2006/relationships/image" Target="../media/image90.gif"/><Relationship Id="rId4" Type="http://schemas.openxmlformats.org/officeDocument/2006/relationships/image" Target="../media/image2.png"/><Relationship Id="rId9" Type="http://schemas.openxmlformats.org/officeDocument/2006/relationships/image" Target="../media/image85.jpeg"/><Relationship Id="rId14" Type="http://schemas.openxmlformats.org/officeDocument/2006/relationships/hyperlink" Target="https://www.linkedin.com/in/ruel-creado-36b84218/" TargetMode="External"/><Relationship Id="rId22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9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kanhome.ae/" TargetMode="External"/><Relationship Id="rId13" Type="http://schemas.openxmlformats.org/officeDocument/2006/relationships/image" Target="../media/image100.svg"/><Relationship Id="rId3" Type="http://schemas.openxmlformats.org/officeDocument/2006/relationships/image" Target="../media/image95.jpg"/><Relationship Id="rId7" Type="http://schemas.microsoft.com/office/2007/relationships/hdphoto" Target="../media/hdphoto1.wdp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hyperlink" Target="https://www.instagram.com/makanhome/?hl=en" TargetMode="External"/><Relationship Id="rId5" Type="http://schemas.openxmlformats.org/officeDocument/2006/relationships/image" Target="../media/image96.png"/><Relationship Id="rId10" Type="http://schemas.microsoft.com/office/2007/relationships/hdphoto" Target="../media/hdphoto2.wdp"/><Relationship Id="rId4" Type="http://schemas.openxmlformats.org/officeDocument/2006/relationships/hyperlink" Target="https://wa.me/971565484518" TargetMode="External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3.svg"/><Relationship Id="rId9" Type="http://schemas.openxmlformats.org/officeDocument/2006/relationships/image" Target="../media/image26.jpeg"/><Relationship Id="rId1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31162093-C99F-9AB0-D4EA-88E033BFD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3" t="333" r="35125" b="-333"/>
          <a:stretch/>
        </p:blipFill>
        <p:spPr>
          <a:xfrm flipH="1">
            <a:off x="6095999" y="542924"/>
            <a:ext cx="5536949" cy="581088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5BF522C-82A6-F4C4-CF48-AFBFBD6D0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1294" y="3197492"/>
            <a:ext cx="2698510" cy="501751"/>
          </a:xfrm>
          <a:prstGeom prst="rect">
            <a:avLst/>
          </a:prstGeom>
        </p:spPr>
      </p:pic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FE1972D5-AC7A-842F-E655-419A84C967FC}"/>
              </a:ext>
            </a:extLst>
          </p:cNvPr>
          <p:cNvSpPr/>
          <p:nvPr/>
        </p:nvSpPr>
        <p:spPr>
          <a:xfrm>
            <a:off x="0" y="3207"/>
            <a:ext cx="5321300" cy="4364418"/>
          </a:xfrm>
          <a:custGeom>
            <a:avLst/>
            <a:gdLst>
              <a:gd name="connsiteX0" fmla="*/ 1747322 w 1956011"/>
              <a:gd name="connsiteY0" fmla="*/ 0 h 1604279"/>
              <a:gd name="connsiteX1" fmla="*/ 1956011 w 1956011"/>
              <a:gd name="connsiteY1" fmla="*/ 0 h 1604279"/>
              <a:gd name="connsiteX2" fmla="*/ 1014394 w 1956011"/>
              <a:gd name="connsiteY2" fmla="*/ 769497 h 1604279"/>
              <a:gd name="connsiteX3" fmla="*/ 1012133 w 1956011"/>
              <a:gd name="connsiteY3" fmla="*/ 767610 h 1604279"/>
              <a:gd name="connsiteX4" fmla="*/ 627205 w 1956011"/>
              <a:gd name="connsiteY4" fmla="*/ 1085825 h 1604279"/>
              <a:gd name="connsiteX5" fmla="*/ 541608 w 1956011"/>
              <a:gd name="connsiteY5" fmla="*/ 1155758 h 1604279"/>
              <a:gd name="connsiteX6" fmla="*/ 542178 w 1956011"/>
              <a:gd name="connsiteY6" fmla="*/ 1156132 h 1604279"/>
              <a:gd name="connsiteX7" fmla="*/ 0 w 1956011"/>
              <a:gd name="connsiteY7" fmla="*/ 1604279 h 1604279"/>
              <a:gd name="connsiteX8" fmla="*/ 0 w 1956011"/>
              <a:gd name="connsiteY8" fmla="*/ 1454088 h 160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011" h="1604279">
                <a:moveTo>
                  <a:pt x="1747322" y="0"/>
                </a:moveTo>
                <a:lnTo>
                  <a:pt x="1956011" y="0"/>
                </a:lnTo>
                <a:lnTo>
                  <a:pt x="1014394" y="769497"/>
                </a:lnTo>
                <a:lnTo>
                  <a:pt x="1012133" y="767610"/>
                </a:lnTo>
                <a:lnTo>
                  <a:pt x="627205" y="1085825"/>
                </a:lnTo>
                <a:lnTo>
                  <a:pt x="541608" y="1155758"/>
                </a:lnTo>
                <a:lnTo>
                  <a:pt x="542178" y="1156132"/>
                </a:lnTo>
                <a:lnTo>
                  <a:pt x="0" y="1604279"/>
                </a:lnTo>
                <a:lnTo>
                  <a:pt x="0" y="1454088"/>
                </a:lnTo>
                <a:close/>
              </a:path>
            </a:pathLst>
          </a:custGeom>
          <a:solidFill>
            <a:srgbClr val="E3CEBB"/>
          </a:solidFill>
          <a:ln w="1249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7158AF44-EFB1-DD0C-9A91-D7F7D64BA99D}"/>
              </a:ext>
            </a:extLst>
          </p:cNvPr>
          <p:cNvSpPr/>
          <p:nvPr/>
        </p:nvSpPr>
        <p:spPr>
          <a:xfrm>
            <a:off x="1181387" y="4433019"/>
            <a:ext cx="2769460" cy="2424981"/>
          </a:xfrm>
          <a:custGeom>
            <a:avLst/>
            <a:gdLst>
              <a:gd name="connsiteX0" fmla="*/ 0 w 98983"/>
              <a:gd name="connsiteY0" fmla="*/ 17939 h 86671"/>
              <a:gd name="connsiteX1" fmla="*/ 62212 w 98983"/>
              <a:gd name="connsiteY1" fmla="*/ 86672 h 86671"/>
              <a:gd name="connsiteX2" fmla="*/ 98983 w 98983"/>
              <a:gd name="connsiteY2" fmla="*/ 86672 h 86671"/>
              <a:gd name="connsiteX3" fmla="*/ 22470 w 98983"/>
              <a:gd name="connsiteY3" fmla="*/ 0 h 8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983" h="86671">
                <a:moveTo>
                  <a:pt x="0" y="17939"/>
                </a:moveTo>
                <a:lnTo>
                  <a:pt x="62212" y="86672"/>
                </a:lnTo>
                <a:lnTo>
                  <a:pt x="98983" y="86672"/>
                </a:lnTo>
                <a:lnTo>
                  <a:pt x="22470" y="0"/>
                </a:lnTo>
                <a:close/>
              </a:path>
            </a:pathLst>
          </a:custGeom>
          <a:solidFill>
            <a:srgbClr val="247788"/>
          </a:solidFill>
          <a:ln w="1249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848F4-6871-6B45-09A9-4ACF0C45A42B}"/>
              </a:ext>
            </a:extLst>
          </p:cNvPr>
          <p:cNvSpPr txBox="1"/>
          <p:nvPr/>
        </p:nvSpPr>
        <p:spPr>
          <a:xfrm>
            <a:off x="2661293" y="3801085"/>
            <a:ext cx="266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rgbClr val="237788"/>
                </a:solidFill>
                <a:latin typeface="GothamLight" pitchFamily="2" charset="77"/>
              </a:rPr>
              <a:t>THE FURNISHING EXPERIENCE REINVENTED</a:t>
            </a:r>
            <a:endParaRPr lang="en-AE" sz="1600" spc="300" dirty="0">
              <a:solidFill>
                <a:srgbClr val="237788"/>
              </a:solidFill>
              <a:latin typeface="Gotham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179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F7C633-1CEA-5562-CB06-B3D32256E589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MARKET</a:t>
            </a:r>
            <a:br>
              <a:rPr lang="en-AE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MAKAN operates in a USD 14B furniture market, in the GCC only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4D3ED-2771-E910-B9BA-953CFAB462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50" b="5550"/>
          <a:stretch/>
        </p:blipFill>
        <p:spPr>
          <a:xfrm>
            <a:off x="1980543" y="1636157"/>
            <a:ext cx="3284304" cy="1642152"/>
          </a:xfrm>
          <a:prstGeom prst="rect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D3EEA-5595-7820-FE48-1526651C9BBE}"/>
              </a:ext>
            </a:extLst>
          </p:cNvPr>
          <p:cNvSpPr txBox="1"/>
          <p:nvPr/>
        </p:nvSpPr>
        <p:spPr>
          <a:xfrm>
            <a:off x="1966296" y="3365624"/>
            <a:ext cx="331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7C2B1"/>
                </a:solidFill>
                <a:latin typeface="GothamMedium" pitchFamily="2" charset="77"/>
              </a:rPr>
              <a:t>1 </a:t>
            </a:r>
            <a:r>
              <a:rPr lang="en-US" sz="1600" dirty="0">
                <a:solidFill>
                  <a:srgbClr val="237788"/>
                </a:solidFill>
                <a:latin typeface="GothamMedium" pitchFamily="2" charset="77"/>
              </a:rPr>
              <a:t>Residential Furniture</a:t>
            </a:r>
            <a:endParaRPr lang="en-AE" sz="16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B035A-A87D-519B-165A-1521AAD869A2}"/>
              </a:ext>
            </a:extLst>
          </p:cNvPr>
          <p:cNvSpPr txBox="1"/>
          <p:nvPr/>
        </p:nvSpPr>
        <p:spPr>
          <a:xfrm>
            <a:off x="110412" y="2145578"/>
            <a:ext cx="1778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E" sz="4200" dirty="0">
                <a:solidFill>
                  <a:srgbClr val="E3CFBB"/>
                </a:solidFill>
                <a:latin typeface="GothamBold" pitchFamily="2" charset="77"/>
              </a:rPr>
              <a:t>$12B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7A70-2695-0C1E-44BB-B78BD295663C}"/>
              </a:ext>
            </a:extLst>
          </p:cNvPr>
          <p:cNvSpPr txBox="1"/>
          <p:nvPr/>
        </p:nvSpPr>
        <p:spPr>
          <a:xfrm>
            <a:off x="5224650" y="3365624"/>
            <a:ext cx="33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7C2B1"/>
                </a:solidFill>
                <a:latin typeface="GothamMedium" pitchFamily="2" charset="77"/>
              </a:rPr>
              <a:t>2 </a:t>
            </a:r>
            <a:r>
              <a:rPr lang="en-US" sz="1600" dirty="0">
                <a:solidFill>
                  <a:srgbClr val="237788"/>
                </a:solidFill>
                <a:latin typeface="GothamMedium" pitchFamily="2" charset="77"/>
              </a:rPr>
              <a:t>Short-term Rentals</a:t>
            </a:r>
            <a:endParaRPr lang="en-AE" sz="16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53E4C-3EC8-819C-E1FB-5E5F54D282A8}"/>
              </a:ext>
            </a:extLst>
          </p:cNvPr>
          <p:cNvSpPr txBox="1"/>
          <p:nvPr/>
        </p:nvSpPr>
        <p:spPr>
          <a:xfrm>
            <a:off x="8472444" y="3365624"/>
            <a:ext cx="33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7C2B1"/>
                </a:solidFill>
                <a:latin typeface="GothamMedium" pitchFamily="2" charset="77"/>
              </a:rPr>
              <a:t>3 </a:t>
            </a:r>
            <a:r>
              <a:rPr lang="en-US" sz="1600" dirty="0">
                <a:solidFill>
                  <a:srgbClr val="237788"/>
                </a:solidFill>
                <a:latin typeface="GothamMedium" pitchFamily="2" charset="77"/>
              </a:rPr>
              <a:t>Staging</a:t>
            </a:r>
            <a:endParaRPr lang="en-AE" sz="16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99AE53-1288-33D2-EA7B-89C5622C89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10" b="3910"/>
          <a:stretch/>
        </p:blipFill>
        <p:spPr>
          <a:xfrm>
            <a:off x="1980543" y="4143561"/>
            <a:ext cx="3154165" cy="164215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DF2301-0F2C-901E-2CE1-A0AFE570F116}"/>
              </a:ext>
            </a:extLst>
          </p:cNvPr>
          <p:cNvSpPr txBox="1"/>
          <p:nvPr/>
        </p:nvSpPr>
        <p:spPr>
          <a:xfrm>
            <a:off x="1900077" y="5847524"/>
            <a:ext cx="33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D7C2B1"/>
                </a:solidFill>
                <a:latin typeface="GothamMedium" pitchFamily="2" charset="77"/>
              </a:rPr>
              <a:t>4 </a:t>
            </a:r>
            <a:r>
              <a:rPr lang="en-US" sz="1600" dirty="0">
                <a:solidFill>
                  <a:srgbClr val="237788"/>
                </a:solidFill>
                <a:latin typeface="GothamMedium" pitchFamily="2" charset="77"/>
              </a:rPr>
              <a:t>Offices</a:t>
            </a:r>
            <a:endParaRPr lang="en-AE" sz="16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E1695-3EA8-E2C1-2BE8-1E8998674DB4}"/>
              </a:ext>
            </a:extLst>
          </p:cNvPr>
          <p:cNvSpPr txBox="1"/>
          <p:nvPr/>
        </p:nvSpPr>
        <p:spPr>
          <a:xfrm>
            <a:off x="44193" y="4627478"/>
            <a:ext cx="1778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E" sz="4200" dirty="0">
                <a:solidFill>
                  <a:srgbClr val="E3CFBB"/>
                </a:solidFill>
                <a:latin typeface="GothamBold" pitchFamily="2" charset="77"/>
              </a:rPr>
              <a:t>$2B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664E16-FF0B-052A-6B92-9787A5A96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262" y="4143561"/>
            <a:ext cx="96205" cy="16421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64A41-C8C2-AEA1-1210-8359E8AE5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261" y="1636157"/>
            <a:ext cx="96205" cy="1642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4FDDF3-A83F-4022-0046-69E8FA6A06F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5212875" y="4143560"/>
            <a:ext cx="6558119" cy="1642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A14AB8-AE3F-F618-9890-2289E53D38D0}"/>
              </a:ext>
            </a:extLst>
          </p:cNvPr>
          <p:cNvSpPr txBox="1"/>
          <p:nvPr/>
        </p:nvSpPr>
        <p:spPr>
          <a:xfrm>
            <a:off x="5184785" y="4670342"/>
            <a:ext cx="69630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4200" dirty="0">
                <a:solidFill>
                  <a:schemeClr val="bg1"/>
                </a:solidFill>
                <a:latin typeface="GothamBold" pitchFamily="2" charset="77"/>
              </a:rPr>
              <a:t>$14B in GCC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546BAC-36E7-FC55-2E32-9EC91EB0E5B9}"/>
              </a:ext>
            </a:extLst>
          </p:cNvPr>
          <p:cNvSpPr txBox="1"/>
          <p:nvPr/>
        </p:nvSpPr>
        <p:spPr>
          <a:xfrm>
            <a:off x="6781459" y="4501065"/>
            <a:ext cx="3312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othamMedium" pitchFamily="2" charset="77"/>
              </a:rPr>
              <a:t>Total</a:t>
            </a:r>
            <a:endParaRPr lang="en-AE" sz="1600" dirty="0">
              <a:solidFill>
                <a:schemeClr val="bg1"/>
              </a:solidFill>
              <a:latin typeface="GothamMedium" pitchFamily="2" charset="77"/>
            </a:endParaRPr>
          </a:p>
        </p:txBody>
      </p:sp>
      <p:pic>
        <p:nvPicPr>
          <p:cNvPr id="20" name="Picture 19" descr="A living room with a white couch&#10;&#10;Description automatically generated with low confidence">
            <a:extLst>
              <a:ext uri="{FF2B5EF4-FFF2-40B4-BE49-F238E27FC236}">
                <a16:creationId xmlns:a16="http://schemas.microsoft.com/office/drawing/2014/main" id="{69A08300-FB0A-8147-8712-BABCB5ED50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30" t="10503" r="706"/>
          <a:stretch/>
        </p:blipFill>
        <p:spPr>
          <a:xfrm>
            <a:off x="5314923" y="1636156"/>
            <a:ext cx="3104035" cy="164482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6CACCF7-2E24-BD44-B939-A78BA4E9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36" y="1684739"/>
            <a:ext cx="1001968" cy="3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king Money With Airbnb - Are Apartments Allowed?">
            <a:extLst>
              <a:ext uri="{FF2B5EF4-FFF2-40B4-BE49-F238E27FC236}">
                <a16:creationId xmlns:a16="http://schemas.microsoft.com/office/drawing/2014/main" id="{152BCE32-A91B-F44E-8FFD-28AE24E02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"/>
          <a:stretch/>
        </p:blipFill>
        <p:spPr bwMode="auto">
          <a:xfrm>
            <a:off x="5314923" y="1636156"/>
            <a:ext cx="3104035" cy="16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or Sale Real Estate Sign in Front of Beautiful New Home | Franchise UK">
            <a:extLst>
              <a:ext uri="{FF2B5EF4-FFF2-40B4-BE49-F238E27FC236}">
                <a16:creationId xmlns:a16="http://schemas.microsoft.com/office/drawing/2014/main" id="{38648816-7C3A-384D-9F61-08D1CAEC0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b="5724"/>
          <a:stretch/>
        </p:blipFill>
        <p:spPr bwMode="auto">
          <a:xfrm>
            <a:off x="8469034" y="1639911"/>
            <a:ext cx="3245245" cy="16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1D6B198-7241-994E-9BA5-E2A2BAE5F4E9}"/>
              </a:ext>
            </a:extLst>
          </p:cNvPr>
          <p:cNvSpPr/>
          <p:nvPr/>
        </p:nvSpPr>
        <p:spPr>
          <a:xfrm>
            <a:off x="421005" y="6376227"/>
            <a:ext cx="9216554" cy="185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dirty="0">
                <a:solidFill>
                  <a:schemeClr val="tx2"/>
                </a:solidFill>
              </a:rPr>
              <a:t>Sources: </a:t>
            </a:r>
            <a:r>
              <a:rPr lang="fr-FR" sz="1000" dirty="0" err="1">
                <a:solidFill>
                  <a:schemeClr val="tx2"/>
                </a:solidFill>
              </a:rPr>
              <a:t>Euromonitor</a:t>
            </a:r>
            <a:r>
              <a:rPr lang="fr-FR" sz="1000" dirty="0">
                <a:solidFill>
                  <a:schemeClr val="tx2"/>
                </a:solidFill>
              </a:rPr>
              <a:t>, GM insights: </a:t>
            </a:r>
            <a:r>
              <a:rPr lang="fr-FR" sz="1000" dirty="0" err="1">
                <a:solidFill>
                  <a:schemeClr val="tx2"/>
                </a:solidFill>
              </a:rPr>
              <a:t>Furniture</a:t>
            </a:r>
            <a:r>
              <a:rPr lang="fr-FR" sz="1000" dirty="0">
                <a:solidFill>
                  <a:schemeClr val="tx2"/>
                </a:solidFill>
              </a:rPr>
              <a:t> </a:t>
            </a:r>
            <a:r>
              <a:rPr lang="fr-FR" sz="1000" dirty="0" err="1">
                <a:solidFill>
                  <a:schemeClr val="tx2"/>
                </a:solidFill>
              </a:rPr>
              <a:t>market</a:t>
            </a:r>
            <a:r>
              <a:rPr lang="fr-FR" sz="1000" dirty="0">
                <a:solidFill>
                  <a:schemeClr val="tx2"/>
                </a:solidFill>
              </a:rPr>
              <a:t> report, </a:t>
            </a:r>
            <a:r>
              <a:rPr lang="fr-FR" sz="1000" dirty="0" err="1">
                <a:solidFill>
                  <a:schemeClr val="tx2"/>
                </a:solidFill>
              </a:rPr>
              <a:t>Exposervice</a:t>
            </a:r>
            <a:r>
              <a:rPr lang="fr-FR" sz="1000" dirty="0">
                <a:solidFill>
                  <a:schemeClr val="tx2"/>
                </a:solidFill>
              </a:rPr>
              <a:t>: Index </a:t>
            </a:r>
            <a:r>
              <a:rPr lang="fr-FR" sz="1000" dirty="0" err="1">
                <a:solidFill>
                  <a:schemeClr val="tx2"/>
                </a:solidFill>
              </a:rPr>
              <a:t>Saudi</a:t>
            </a:r>
            <a:r>
              <a:rPr lang="fr-FR" sz="1000" dirty="0">
                <a:solidFill>
                  <a:schemeClr val="tx2"/>
                </a:solidFill>
              </a:rPr>
              <a:t> Brochure, </a:t>
            </a:r>
            <a:r>
              <a:rPr lang="fr-FR" sz="1000" dirty="0" err="1">
                <a:solidFill>
                  <a:schemeClr val="tx2"/>
                </a:solidFill>
              </a:rPr>
              <a:t>Ibiworld</a:t>
            </a:r>
            <a:r>
              <a:rPr lang="fr-FR" sz="1000" dirty="0">
                <a:solidFill>
                  <a:schemeClr val="tx2"/>
                </a:solidFill>
              </a:rPr>
              <a:t>: </a:t>
            </a:r>
            <a:r>
              <a:rPr lang="fr-FR" sz="1000" dirty="0" err="1">
                <a:solidFill>
                  <a:schemeClr val="tx2"/>
                </a:solidFill>
              </a:rPr>
              <a:t>Furniture</a:t>
            </a:r>
            <a:r>
              <a:rPr lang="fr-FR" sz="1000" dirty="0">
                <a:solidFill>
                  <a:schemeClr val="tx2"/>
                </a:solidFill>
              </a:rPr>
              <a:t> </a:t>
            </a:r>
            <a:r>
              <a:rPr lang="fr-FR" sz="1000" dirty="0" err="1">
                <a:solidFill>
                  <a:schemeClr val="tx2"/>
                </a:solidFill>
              </a:rPr>
              <a:t>market</a:t>
            </a:r>
            <a:r>
              <a:rPr lang="fr-FR" sz="1000" dirty="0">
                <a:solidFill>
                  <a:schemeClr val="tx2"/>
                </a:solidFill>
              </a:rPr>
              <a:t> reports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1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9B27E8-EA36-B545-8D83-20B9B95D9EAE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ACQUISITION MODEL</a:t>
            </a:r>
            <a:br>
              <a:rPr lang="en-AE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Growth is secured by diversified acquisition channels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A5728BB-6EFE-174C-A886-12666A38E7F0}"/>
              </a:ext>
            </a:extLst>
          </p:cNvPr>
          <p:cNvSpPr/>
          <p:nvPr/>
        </p:nvSpPr>
        <p:spPr>
          <a:xfrm>
            <a:off x="421004" y="2744563"/>
            <a:ext cx="5399005" cy="2474730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3CFBB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2A449E-9CAA-3244-BF6B-AEE19A2F0686}"/>
              </a:ext>
            </a:extLst>
          </p:cNvPr>
          <p:cNvGrpSpPr/>
          <p:nvPr/>
        </p:nvGrpSpPr>
        <p:grpSpPr>
          <a:xfrm>
            <a:off x="540178" y="2897583"/>
            <a:ext cx="1135947" cy="2154285"/>
            <a:chOff x="587952" y="3071825"/>
            <a:chExt cx="938799" cy="1780401"/>
          </a:xfrm>
        </p:grpSpPr>
        <p:pic>
          <p:nvPicPr>
            <p:cNvPr id="59" name="Picture Placeholder 70">
              <a:extLst>
                <a:ext uri="{FF2B5EF4-FFF2-40B4-BE49-F238E27FC236}">
                  <a16:creationId xmlns:a16="http://schemas.microsoft.com/office/drawing/2014/main" id="{E645ECAF-C145-1149-AEE5-C6CD00986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3" b="11081"/>
            <a:stretch/>
          </p:blipFill>
          <p:spPr>
            <a:xfrm>
              <a:off x="630361" y="3131674"/>
              <a:ext cx="857370" cy="16449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6F87DC1-5FFD-BD47-A534-02A09D761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212"/>
            <a:stretch/>
          </p:blipFill>
          <p:spPr>
            <a:xfrm>
              <a:off x="587952" y="3464158"/>
              <a:ext cx="938799" cy="138806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27D92BF-B1D8-A743-8268-C9262F78A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679"/>
            <a:stretch/>
          </p:blipFill>
          <p:spPr>
            <a:xfrm>
              <a:off x="587952" y="3071825"/>
              <a:ext cx="938799" cy="1591725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072C6A2-C68D-C444-B4D1-D0CC4AC72319}"/>
              </a:ext>
            </a:extLst>
          </p:cNvPr>
          <p:cNvSpPr/>
          <p:nvPr/>
        </p:nvSpPr>
        <p:spPr>
          <a:xfrm>
            <a:off x="6253149" y="2744563"/>
            <a:ext cx="5398159" cy="2474729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3CFBB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B8DAAED-6662-4B40-AA67-14751F9521CD}"/>
              </a:ext>
            </a:extLst>
          </p:cNvPr>
          <p:cNvSpPr/>
          <p:nvPr/>
        </p:nvSpPr>
        <p:spPr>
          <a:xfrm>
            <a:off x="421004" y="1875745"/>
            <a:ext cx="5398159" cy="457200"/>
          </a:xfrm>
          <a:prstGeom prst="rect">
            <a:avLst/>
          </a:prstGeom>
          <a:solidFill>
            <a:srgbClr val="E3CF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othamMedium" pitchFamily="2" charset="77"/>
              </a:rPr>
              <a:t>DIGITAL </a:t>
            </a:r>
            <a:r>
              <a:rPr lang="en-US" sz="2000">
                <a:solidFill>
                  <a:schemeClr val="tx1"/>
                </a:solidFill>
                <a:latin typeface="GothamMedium" pitchFamily="2" charset="77"/>
              </a:rPr>
              <a:t>CHANNELS (80</a:t>
            </a:r>
            <a:r>
              <a:rPr lang="en-US" sz="2000" dirty="0">
                <a:solidFill>
                  <a:schemeClr val="tx1"/>
                </a:solidFill>
                <a:latin typeface="GothamMedium" pitchFamily="2" charset="77"/>
              </a:rPr>
              <a:t>%)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15C6CE9-B166-7A46-B5E2-B6927BBC7467}"/>
              </a:ext>
            </a:extLst>
          </p:cNvPr>
          <p:cNvSpPr/>
          <p:nvPr/>
        </p:nvSpPr>
        <p:spPr>
          <a:xfrm>
            <a:off x="6253148" y="1875745"/>
            <a:ext cx="5398159" cy="457200"/>
          </a:xfrm>
          <a:prstGeom prst="rect">
            <a:avLst/>
          </a:prstGeom>
          <a:solidFill>
            <a:srgbClr val="E3CF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othamMedium" pitchFamily="2" charset="77"/>
              </a:rPr>
              <a:t>B2B PARTNERSHIPS (20%) </a:t>
            </a:r>
            <a:r>
              <a:rPr lang="en-US" sz="1400" i="1" dirty="0">
                <a:solidFill>
                  <a:schemeClr val="tx1"/>
                </a:solidFill>
                <a:latin typeface="GothamMedium" pitchFamily="2" charset="77"/>
              </a:rPr>
              <a:t>- Focus of next 12 months</a:t>
            </a:r>
            <a:endParaRPr lang="en-US" sz="2000" i="1" dirty="0">
              <a:solidFill>
                <a:schemeClr val="tx1"/>
              </a:solidFill>
              <a:latin typeface="GothamMedium" pitchFamily="2" charset="77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19D847A-D3F5-584C-AFDC-B35AE076F2F3}"/>
              </a:ext>
            </a:extLst>
          </p:cNvPr>
          <p:cNvSpPr/>
          <p:nvPr/>
        </p:nvSpPr>
        <p:spPr>
          <a:xfrm>
            <a:off x="1701544" y="2942702"/>
            <a:ext cx="4079153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Strong brand image 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Multi-channel presence: </a:t>
            </a:r>
            <a:br>
              <a:rPr lang="en-US" kern="0" dirty="0">
                <a:solidFill>
                  <a:srgbClr val="606060"/>
                </a:solidFill>
                <a:latin typeface="Gotham Light"/>
              </a:rPr>
            </a:br>
            <a:r>
              <a:rPr lang="en-US" kern="0" dirty="0">
                <a:solidFill>
                  <a:srgbClr val="606060"/>
                </a:solidFill>
                <a:latin typeface="Gotham Light"/>
              </a:rPr>
              <a:t>FB, Insta, Google, </a:t>
            </a:r>
            <a:r>
              <a:rPr lang="en-US" kern="0" dirty="0" err="1">
                <a:solidFill>
                  <a:srgbClr val="606060"/>
                </a:solidFill>
                <a:latin typeface="Gotham Light"/>
              </a:rPr>
              <a:t>Youtube</a:t>
            </a:r>
            <a:r>
              <a:rPr lang="en-US" kern="0" dirty="0">
                <a:solidFill>
                  <a:srgbClr val="606060"/>
                </a:solidFill>
                <a:latin typeface="Gotham Light"/>
              </a:rPr>
              <a:t>, </a:t>
            </a:r>
            <a:r>
              <a:rPr lang="en-US" kern="0" dirty="0" err="1">
                <a:solidFill>
                  <a:srgbClr val="606060"/>
                </a:solidFill>
                <a:latin typeface="Gotham Light"/>
              </a:rPr>
              <a:t>TikTok</a:t>
            </a:r>
            <a:br>
              <a:rPr lang="en-US" kern="0" dirty="0">
                <a:solidFill>
                  <a:srgbClr val="606060"/>
                </a:solidFill>
                <a:latin typeface="Gotham Light"/>
              </a:rPr>
            </a:br>
            <a:r>
              <a:rPr lang="en-US" sz="1600" kern="0" dirty="0">
                <a:solidFill>
                  <a:srgbClr val="606060"/>
                </a:solidFill>
                <a:latin typeface="Gotham Light"/>
              </a:rPr>
              <a:t>(Soon: </a:t>
            </a:r>
            <a:r>
              <a:rPr lang="en-US" sz="1600" kern="0" dirty="0" err="1">
                <a:solidFill>
                  <a:srgbClr val="606060"/>
                </a:solidFill>
                <a:latin typeface="Gotham Light"/>
              </a:rPr>
              <a:t>Bayut</a:t>
            </a:r>
            <a:r>
              <a:rPr lang="en-US" sz="1600" kern="0" dirty="0">
                <a:solidFill>
                  <a:srgbClr val="606060"/>
                </a:solidFill>
                <a:latin typeface="Gotham Light"/>
              </a:rPr>
              <a:t>, </a:t>
            </a:r>
            <a:r>
              <a:rPr lang="en-US" sz="1600" kern="0" dirty="0" err="1">
                <a:solidFill>
                  <a:srgbClr val="606060"/>
                </a:solidFill>
                <a:latin typeface="Gotham Light"/>
              </a:rPr>
              <a:t>Dubizzle</a:t>
            </a:r>
            <a:r>
              <a:rPr lang="en-US" sz="1600" kern="0" dirty="0">
                <a:solidFill>
                  <a:srgbClr val="606060"/>
                </a:solidFill>
                <a:latin typeface="Gotham Light"/>
              </a:rPr>
              <a:t> &amp; Property Finder)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Highly effective and optimized </a:t>
            </a:r>
            <a:br>
              <a:rPr lang="en-US" kern="0" dirty="0">
                <a:solidFill>
                  <a:srgbClr val="606060"/>
                </a:solidFill>
                <a:latin typeface="Gotham Light"/>
              </a:rPr>
            </a:br>
            <a:r>
              <a:rPr lang="en-US" kern="0" dirty="0">
                <a:solidFill>
                  <a:srgbClr val="606060"/>
                </a:solidFill>
                <a:latin typeface="Gotham Light"/>
              </a:rPr>
              <a:t>ad engine (ROAS: x15)</a:t>
            </a:r>
          </a:p>
        </p:txBody>
      </p:sp>
      <p:pic>
        <p:nvPicPr>
          <p:cNvPr id="25" name="Picture 8" descr="Nomad Homes | Partech">
            <a:extLst>
              <a:ext uri="{FF2B5EF4-FFF2-40B4-BE49-F238E27FC236}">
                <a16:creationId xmlns:a16="http://schemas.microsoft.com/office/drawing/2014/main" id="{9B33929D-F189-744A-BD64-D600AC23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97" y="2881899"/>
            <a:ext cx="521960" cy="3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est real estate agency in Dubai | Buy &amp;amp; Rent with fam Properties">
            <a:extLst>
              <a:ext uri="{FF2B5EF4-FFF2-40B4-BE49-F238E27FC236}">
                <a16:creationId xmlns:a16="http://schemas.microsoft.com/office/drawing/2014/main" id="{D27D53D7-7673-B541-9B1C-E9D13FF97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97" b="-1892"/>
          <a:stretch/>
        </p:blipFill>
        <p:spPr bwMode="auto">
          <a:xfrm>
            <a:off x="7091065" y="3841219"/>
            <a:ext cx="262623" cy="2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riven Properties - Leading real estate agency in UAE| MyVilla.com">
            <a:extLst>
              <a:ext uri="{FF2B5EF4-FFF2-40B4-BE49-F238E27FC236}">
                <a16:creationId xmlns:a16="http://schemas.microsoft.com/office/drawing/2014/main" id="{8099FC98-01FD-9040-A72C-61C07D2D6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3726"/>
          <a:stretch/>
        </p:blipFill>
        <p:spPr bwMode="auto">
          <a:xfrm>
            <a:off x="6984843" y="3347598"/>
            <a:ext cx="475068" cy="3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C7A1AF2-67CF-934D-B587-62A36BC14AE9}"/>
              </a:ext>
            </a:extLst>
          </p:cNvPr>
          <p:cNvSpPr/>
          <p:nvPr/>
        </p:nvSpPr>
        <p:spPr>
          <a:xfrm>
            <a:off x="7932362" y="2887241"/>
            <a:ext cx="371894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Active partnerships with real estate, holiday home companies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B2B2C model </a:t>
            </a:r>
            <a:r>
              <a:rPr lang="en-US" sz="1600" kern="0" dirty="0">
                <a:solidFill>
                  <a:srgbClr val="606060"/>
                </a:solidFill>
                <a:latin typeface="Gotham Light"/>
              </a:rPr>
              <a:t>(commission for agents)</a:t>
            </a:r>
            <a:r>
              <a:rPr lang="en-US" kern="0" dirty="0">
                <a:solidFill>
                  <a:srgbClr val="606060"/>
                </a:solidFill>
                <a:latin typeface="Gotham Light"/>
              </a:rPr>
              <a:t> or, B2B </a:t>
            </a:r>
            <a:r>
              <a:rPr lang="en-US" sz="1600" kern="0" dirty="0">
                <a:solidFill>
                  <a:srgbClr val="606060"/>
                </a:solidFill>
                <a:latin typeface="Gotham Light"/>
              </a:rPr>
              <a:t>(company as final client)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606060"/>
                </a:solidFill>
                <a:latin typeface="Gotham Light"/>
              </a:rPr>
              <a:t>Key partnerships in the pipeline: </a:t>
            </a:r>
            <a:br>
              <a:rPr lang="en-US" kern="0" dirty="0">
                <a:solidFill>
                  <a:srgbClr val="606060"/>
                </a:solidFill>
                <a:latin typeface="Gotham Light"/>
              </a:rPr>
            </a:br>
            <a:r>
              <a:rPr lang="en-US" kern="0" dirty="0">
                <a:solidFill>
                  <a:srgbClr val="606060"/>
                </a:solidFill>
                <a:latin typeface="Gotham Light"/>
              </a:rPr>
              <a:t>up to USD 1M ARR</a:t>
            </a:r>
            <a:endParaRPr lang="en-US" sz="1600" kern="0" dirty="0">
              <a:solidFill>
                <a:srgbClr val="606060"/>
              </a:solidFill>
              <a:latin typeface="Gotham Light"/>
            </a:endParaRPr>
          </a:p>
        </p:txBody>
      </p:sp>
      <p:pic>
        <p:nvPicPr>
          <p:cNvPr id="3074" name="Picture 2" descr="Blueground - Current Openings">
            <a:extLst>
              <a:ext uri="{FF2B5EF4-FFF2-40B4-BE49-F238E27FC236}">
                <a16:creationId xmlns:a16="http://schemas.microsoft.com/office/drawing/2014/main" id="{FE18757A-7B1B-B445-BB5B-86859204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23" y="4300564"/>
            <a:ext cx="1497739" cy="3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orking at Guestready - Company Profile &amp; Information | Hiredly Malaysia">
            <a:extLst>
              <a:ext uri="{FF2B5EF4-FFF2-40B4-BE49-F238E27FC236}">
                <a16:creationId xmlns:a16="http://schemas.microsoft.com/office/drawing/2014/main" id="{D68C36E7-9A7E-6640-BAD1-425A7EE8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10" y="4663316"/>
            <a:ext cx="1125274" cy="2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F5CD1B-D99C-C64E-BAA0-2C2D942E1670}"/>
              </a:ext>
            </a:extLst>
          </p:cNvPr>
          <p:cNvCxnSpPr/>
          <p:nvPr/>
        </p:nvCxnSpPr>
        <p:spPr>
          <a:xfrm>
            <a:off x="6482393" y="4242224"/>
            <a:ext cx="14391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37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AA3F1-174E-C2A4-FCC4-42697EC094FC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TRACTION</a:t>
            </a:r>
            <a:br>
              <a:rPr lang="en-US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60% MoM growth since the launch in July 2021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7923C7-C940-7BE9-ECFD-09008D7C66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303750"/>
              </p:ext>
            </p:extLst>
          </p:nvPr>
        </p:nvGraphicFramePr>
        <p:xfrm>
          <a:off x="484095" y="2179529"/>
          <a:ext cx="9003024" cy="3751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710348F-D32D-E845-C26C-DEA0955E5A0A}"/>
              </a:ext>
            </a:extLst>
          </p:cNvPr>
          <p:cNvSpPr/>
          <p:nvPr/>
        </p:nvSpPr>
        <p:spPr>
          <a:xfrm>
            <a:off x="1168275" y="6064191"/>
            <a:ext cx="548636" cy="17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200">
                <a:solidFill>
                  <a:schemeClr val="tx1"/>
                </a:solidFill>
                <a:latin typeface="+mj-lt"/>
              </a:rPr>
              <a:t>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8B7F59-4838-3AF5-E54D-15274123AB6B}"/>
              </a:ext>
            </a:extLst>
          </p:cNvPr>
          <p:cNvSpPr/>
          <p:nvPr/>
        </p:nvSpPr>
        <p:spPr>
          <a:xfrm>
            <a:off x="5908181" y="6043025"/>
            <a:ext cx="548636" cy="17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200">
                <a:solidFill>
                  <a:schemeClr val="tx1"/>
                </a:solidFill>
                <a:latin typeface="+mj-lt"/>
              </a:rPr>
              <a:t>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50E26D-5294-A2B2-6DFC-57BE28C8B095}"/>
              </a:ext>
            </a:extLst>
          </p:cNvPr>
          <p:cNvSpPr/>
          <p:nvPr/>
        </p:nvSpPr>
        <p:spPr>
          <a:xfrm>
            <a:off x="484094" y="1727062"/>
            <a:ext cx="883585" cy="17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200" dirty="0">
                <a:solidFill>
                  <a:schemeClr val="tx1"/>
                </a:solidFill>
                <a:latin typeface="+mj-lt"/>
              </a:rPr>
              <a:t>MRR</a:t>
            </a:r>
          </a:p>
          <a:p>
            <a:pPr algn="ctr"/>
            <a:r>
              <a:rPr lang="en-AE" sz="1200" dirty="0">
                <a:solidFill>
                  <a:schemeClr val="tx1"/>
                </a:solidFill>
                <a:latin typeface="+mj-lt"/>
              </a:rPr>
              <a:t>(kUSD)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6F770A-1306-054A-8610-ABE5FE096287}"/>
              </a:ext>
            </a:extLst>
          </p:cNvPr>
          <p:cNvCxnSpPr>
            <a:cxnSpLocks/>
          </p:cNvCxnSpPr>
          <p:nvPr/>
        </p:nvCxnSpPr>
        <p:spPr>
          <a:xfrm flipV="1">
            <a:off x="1517227" y="2179529"/>
            <a:ext cx="7142341" cy="2853058"/>
          </a:xfrm>
          <a:prstGeom prst="straightConnector1">
            <a:avLst/>
          </a:prstGeom>
          <a:noFill/>
          <a:ln w="19050" cap="flat" cmpd="sng" algn="ctr">
            <a:solidFill>
              <a:srgbClr val="247788"/>
            </a:solidFill>
            <a:prstDash val="solid"/>
            <a:miter lim="800000"/>
            <a:headEnd w="lg" len="lg"/>
            <a:tailEnd type="triangle" w="lg" len="lg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1370-C8DC-034B-AB37-9E308EDF6843}"/>
              </a:ext>
            </a:extLst>
          </p:cNvPr>
          <p:cNvSpPr/>
          <p:nvPr/>
        </p:nvSpPr>
        <p:spPr>
          <a:xfrm>
            <a:off x="4273902" y="2609231"/>
            <a:ext cx="1634279" cy="10858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0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7788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60%</a:t>
            </a:r>
            <a:endParaRPr kumimoji="0" lang="en-AE" sz="3200" b="0" i="0" u="none" strike="noStrike" kern="0" cap="none" spc="0" normalizeH="0" baseline="0" noProof="0" dirty="0">
              <a:ln>
                <a:noFill/>
              </a:ln>
              <a:solidFill>
                <a:srgbClr val="247788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03CCF2-9CB8-D147-98E5-B10F5DF1C72C}"/>
              </a:ext>
            </a:extLst>
          </p:cNvPr>
          <p:cNvSpPr/>
          <p:nvPr/>
        </p:nvSpPr>
        <p:spPr>
          <a:xfrm>
            <a:off x="8702332" y="1817538"/>
            <a:ext cx="822325" cy="500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3200" dirty="0">
                <a:solidFill>
                  <a:srgbClr val="237788"/>
                </a:solidFill>
              </a:rPr>
              <a:t>75K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A5FD6E-0F63-4345-A598-A862BC2657F7}"/>
              </a:ext>
            </a:extLst>
          </p:cNvPr>
          <p:cNvSpPr/>
          <p:nvPr/>
        </p:nvSpPr>
        <p:spPr>
          <a:xfrm>
            <a:off x="9938008" y="2210356"/>
            <a:ext cx="1925441" cy="720000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9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3,000 items delivered</a:t>
            </a:r>
            <a:endParaRPr kumimoji="0" lang="en-A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F28A3-6F47-234A-89E8-9F696CD8218A}"/>
              </a:ext>
            </a:extLst>
          </p:cNvPr>
          <p:cNvGrpSpPr/>
          <p:nvPr/>
        </p:nvGrpSpPr>
        <p:grpSpPr>
          <a:xfrm>
            <a:off x="9675646" y="2307949"/>
            <a:ext cx="524725" cy="524814"/>
            <a:chOff x="8500637" y="1597771"/>
            <a:chExt cx="524725" cy="5248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7CEBB19-9ED7-4E42-B39E-96CD3C770D9D}"/>
                </a:ext>
              </a:extLst>
            </p:cNvPr>
            <p:cNvSpPr/>
            <p:nvPr/>
          </p:nvSpPr>
          <p:spPr>
            <a:xfrm>
              <a:off x="8500637" y="1597771"/>
              <a:ext cx="524725" cy="52481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82600" dist="381000" dir="5400000" sx="97000" sy="97000" algn="t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C2F247F-6AB3-9C4F-86EA-BF9FC698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92824" y="1690003"/>
              <a:ext cx="340350" cy="34035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E22A7F2-467A-E743-B036-AD19D0AA78E6}"/>
              </a:ext>
            </a:extLst>
          </p:cNvPr>
          <p:cNvSpPr/>
          <p:nvPr/>
        </p:nvSpPr>
        <p:spPr>
          <a:xfrm>
            <a:off x="9938008" y="3517621"/>
            <a:ext cx="1925441" cy="720000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9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Average Basket: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USD 2,000 </a:t>
            </a:r>
            <a:endParaRPr kumimoji="0" lang="en-A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8CB5F14-CE43-1642-BC0C-B15C0D647966}"/>
              </a:ext>
            </a:extLst>
          </p:cNvPr>
          <p:cNvSpPr/>
          <p:nvPr/>
        </p:nvSpPr>
        <p:spPr>
          <a:xfrm>
            <a:off x="9675646" y="3615214"/>
            <a:ext cx="524725" cy="52481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39569B-4125-A447-9412-82EEA96AE856}"/>
              </a:ext>
            </a:extLst>
          </p:cNvPr>
          <p:cNvSpPr/>
          <p:nvPr/>
        </p:nvSpPr>
        <p:spPr>
          <a:xfrm>
            <a:off x="9938008" y="4855713"/>
            <a:ext cx="1925441" cy="720000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9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LTV:CAC ratio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19:1</a:t>
            </a:r>
            <a:endParaRPr kumimoji="0" lang="en-A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6109CD-1B97-EA47-B73E-EE93D05F5200}"/>
              </a:ext>
            </a:extLst>
          </p:cNvPr>
          <p:cNvSpPr/>
          <p:nvPr/>
        </p:nvSpPr>
        <p:spPr>
          <a:xfrm>
            <a:off x="9675646" y="4953306"/>
            <a:ext cx="524725" cy="52481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11" name="Graphic 10" descr="Shopping basket outline">
            <a:extLst>
              <a:ext uri="{FF2B5EF4-FFF2-40B4-BE49-F238E27FC236}">
                <a16:creationId xmlns:a16="http://schemas.microsoft.com/office/drawing/2014/main" id="{F5CE5808-D213-694B-94EF-231D87328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1032" y="3648198"/>
            <a:ext cx="426575" cy="426575"/>
          </a:xfrm>
          <a:prstGeom prst="rect">
            <a:avLst/>
          </a:prstGeom>
        </p:spPr>
      </p:pic>
      <p:pic>
        <p:nvPicPr>
          <p:cNvPr id="41" name="Graphic 40" descr="Online Network outline">
            <a:extLst>
              <a:ext uri="{FF2B5EF4-FFF2-40B4-BE49-F238E27FC236}">
                <a16:creationId xmlns:a16="http://schemas.microsoft.com/office/drawing/2014/main" id="{E274B751-339F-704B-AD5A-5289DC3B52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11147" y="5002426"/>
            <a:ext cx="426575" cy="4265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DE21C46-B00A-9D44-A8EB-E9F25406A63B}"/>
              </a:ext>
            </a:extLst>
          </p:cNvPr>
          <p:cNvSpPr/>
          <p:nvPr/>
        </p:nvSpPr>
        <p:spPr>
          <a:xfrm>
            <a:off x="9938008" y="1004423"/>
            <a:ext cx="1925441" cy="720000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9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$0.9M ARR</a:t>
            </a:r>
            <a:endParaRPr kumimoji="0" lang="en-AE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7537BC-9497-3143-92D4-E9CE8C0D3D64}"/>
              </a:ext>
            </a:extLst>
          </p:cNvPr>
          <p:cNvSpPr/>
          <p:nvPr/>
        </p:nvSpPr>
        <p:spPr>
          <a:xfrm>
            <a:off x="9675646" y="1102016"/>
            <a:ext cx="524725" cy="52481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33" name="Graphic 32" descr="Money outline">
            <a:extLst>
              <a:ext uri="{FF2B5EF4-FFF2-40B4-BE49-F238E27FC236}">
                <a16:creationId xmlns:a16="http://schemas.microsoft.com/office/drawing/2014/main" id="{948AC0F9-5CB1-434D-BEC1-E1021B31BD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30537" y="1156815"/>
            <a:ext cx="387795" cy="387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306CCF-C260-D049-B59F-4B3DA148E2CB}"/>
              </a:ext>
            </a:extLst>
          </p:cNvPr>
          <p:cNvSpPr/>
          <p:nvPr/>
        </p:nvSpPr>
        <p:spPr>
          <a:xfrm rot="19025284">
            <a:off x="8752468" y="5649543"/>
            <a:ext cx="817548" cy="132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050" dirty="0">
                <a:solidFill>
                  <a:schemeClr val="bg1">
                    <a:lumMod val="50000"/>
                  </a:schemeClr>
                </a:solidFill>
              </a:rPr>
              <a:t>(forecast)</a:t>
            </a:r>
          </a:p>
        </p:txBody>
      </p:sp>
    </p:spTree>
    <p:extLst>
      <p:ext uri="{BB962C8B-B14F-4D97-AF65-F5344CB8AC3E}">
        <p14:creationId xmlns:p14="http://schemas.microsoft.com/office/powerpoint/2010/main" val="42499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"/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"/>
                                        <p:tgtEl>
                                          <p:spTgt spid="1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1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"/>
                                        <p:tgtEl>
                                          <p:spTgt spid="1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1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1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"/>
                                        <p:tgtEl>
                                          <p:spTgt spid="1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"/>
                                        <p:tgtEl>
                                          <p:spTgt spid="1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1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  <p:bldP spid="16" grpId="0"/>
      <p:bldP spid="17" grpId="0"/>
      <p:bldP spid="18" grpId="0"/>
      <p:bldP spid="40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CBCA9B-4997-2347-BBDD-BCB8EC42B5B9}"/>
              </a:ext>
            </a:extLst>
          </p:cNvPr>
          <p:cNvSpPr/>
          <p:nvPr/>
        </p:nvSpPr>
        <p:spPr>
          <a:xfrm>
            <a:off x="701833" y="3086466"/>
            <a:ext cx="1571299" cy="685065"/>
          </a:xfrm>
          <a:prstGeom prst="rect">
            <a:avLst/>
          </a:prstGeom>
          <a:solidFill>
            <a:srgbClr val="2377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AA3F1-174E-C2A4-FCC4-42697EC094FC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ROADMAP</a:t>
            </a:r>
            <a:br>
              <a:rPr lang="en-US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MAKAN’s ambition is to become a reference furnishing player in MENA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0EF0E-34B5-8BF6-F07A-19D857AA302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14" y="1938541"/>
            <a:ext cx="9811657" cy="298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C0BC45-5D18-DD9F-1C4A-F24613E5AC7B}"/>
              </a:ext>
            </a:extLst>
          </p:cNvPr>
          <p:cNvSpPr txBox="1"/>
          <p:nvPr/>
        </p:nvSpPr>
        <p:spPr>
          <a:xfrm>
            <a:off x="5343362" y="1386401"/>
            <a:ext cx="150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2600" dirty="0">
                <a:solidFill>
                  <a:srgbClr val="237788"/>
                </a:solidFill>
                <a:latin typeface="GothamBold" pitchFamily="2" charset="77"/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EDEE0-51EF-A9DF-8BAE-0797B9DAF285}"/>
              </a:ext>
            </a:extLst>
          </p:cNvPr>
          <p:cNvSpPr txBox="1"/>
          <p:nvPr/>
        </p:nvSpPr>
        <p:spPr>
          <a:xfrm>
            <a:off x="9928248" y="1386402"/>
            <a:ext cx="150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2600" dirty="0">
                <a:solidFill>
                  <a:srgbClr val="237788"/>
                </a:solidFill>
                <a:latin typeface="GothamBold" pitchFamily="2" charset="77"/>
              </a:rPr>
              <a:t>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6261E-821B-F25C-FD13-1DFBE805DC04}"/>
              </a:ext>
            </a:extLst>
          </p:cNvPr>
          <p:cNvSpPr txBox="1"/>
          <p:nvPr/>
        </p:nvSpPr>
        <p:spPr>
          <a:xfrm>
            <a:off x="595563" y="1386401"/>
            <a:ext cx="150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2600" dirty="0">
                <a:solidFill>
                  <a:srgbClr val="237788"/>
                </a:solidFill>
                <a:latin typeface="GothamBold" pitchFamily="2" charset="77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67B07-5113-A317-C180-9BBD89AC6E33}"/>
              </a:ext>
            </a:extLst>
          </p:cNvPr>
          <p:cNvSpPr txBox="1"/>
          <p:nvPr/>
        </p:nvSpPr>
        <p:spPr>
          <a:xfrm>
            <a:off x="598597" y="2349224"/>
            <a:ext cx="2456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othamBook" pitchFamily="2" charset="77"/>
              </a:rPr>
              <a:t>Focus on residential furniture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CDDDC-906D-C27E-40B6-B4950D235A1D}"/>
              </a:ext>
            </a:extLst>
          </p:cNvPr>
          <p:cNvSpPr txBox="1"/>
          <p:nvPr/>
        </p:nvSpPr>
        <p:spPr>
          <a:xfrm>
            <a:off x="8997114" y="2349224"/>
            <a:ext cx="2456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GothamBook" pitchFamily="2" charset="77"/>
              </a:rPr>
              <a:t>‘Office’ furniture </a:t>
            </a:r>
            <a:br>
              <a:rPr lang="en-US" dirty="0">
                <a:latin typeface="GothamBook" pitchFamily="2" charset="77"/>
              </a:rPr>
            </a:br>
            <a:r>
              <a:rPr lang="en-US" dirty="0">
                <a:latin typeface="GothamBook" pitchFamily="2" charset="77"/>
              </a:rPr>
              <a:t>MENA expansion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7083F6-FDB3-7EAF-D36D-E191A4536C47}"/>
              </a:ext>
            </a:extLst>
          </p:cNvPr>
          <p:cNvSpPr txBox="1"/>
          <p:nvPr/>
        </p:nvSpPr>
        <p:spPr>
          <a:xfrm>
            <a:off x="4867898" y="2349224"/>
            <a:ext cx="2456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othamBook" pitchFamily="2" charset="77"/>
              </a:rPr>
              <a:t>B2B2C partnerships development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68A9D0-ED8A-ACED-05A7-D9483EA52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349" y="3086467"/>
            <a:ext cx="1571299" cy="6850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135428-4491-B531-40B2-7BB8289D7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2758" y="3086466"/>
            <a:ext cx="1571299" cy="6850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9EFED5-A0E4-F502-DC3D-B6E60C50CE4D}"/>
              </a:ext>
            </a:extLst>
          </p:cNvPr>
          <p:cNvSpPr txBox="1"/>
          <p:nvPr/>
        </p:nvSpPr>
        <p:spPr>
          <a:xfrm>
            <a:off x="734844" y="3221413"/>
            <a:ext cx="150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400" dirty="0">
                <a:solidFill>
                  <a:schemeClr val="bg1"/>
                </a:solidFill>
                <a:latin typeface="GothamMedium" pitchFamily="2" charset="77"/>
              </a:rPr>
              <a:t>USD 1.1M ARR</a:t>
            </a:r>
            <a:br>
              <a:rPr lang="en-AE" sz="1400" dirty="0">
                <a:solidFill>
                  <a:schemeClr val="bg1"/>
                </a:solidFill>
                <a:latin typeface="GothamMedium" pitchFamily="2" charset="77"/>
              </a:rPr>
            </a:br>
            <a:r>
              <a:rPr lang="en-AE" sz="1200" i="1" dirty="0">
                <a:solidFill>
                  <a:schemeClr val="bg1"/>
                </a:solidFill>
                <a:latin typeface="GothamMedium" pitchFamily="2" charset="77"/>
              </a:rPr>
              <a:t>(eoy)</a:t>
            </a:r>
            <a:endParaRPr lang="en-AE" sz="1400" i="1" dirty="0">
              <a:solidFill>
                <a:schemeClr val="bg1"/>
              </a:solidFill>
              <a:latin typeface="GothamMedium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0D4C82-C900-FDB2-AF16-FF22BB7087D3}"/>
              </a:ext>
            </a:extLst>
          </p:cNvPr>
          <p:cNvSpPr txBox="1"/>
          <p:nvPr/>
        </p:nvSpPr>
        <p:spPr>
          <a:xfrm>
            <a:off x="5343362" y="3275109"/>
            <a:ext cx="150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400" dirty="0">
                <a:solidFill>
                  <a:schemeClr val="bg1"/>
                </a:solidFill>
                <a:latin typeface="GothamMedium" pitchFamily="2" charset="77"/>
              </a:rPr>
              <a:t>USD 4M ARR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A459A-AE43-032E-D808-3E150EF6DE83}"/>
              </a:ext>
            </a:extLst>
          </p:cNvPr>
          <p:cNvSpPr txBox="1"/>
          <p:nvPr/>
        </p:nvSpPr>
        <p:spPr>
          <a:xfrm>
            <a:off x="9835774" y="3270090"/>
            <a:ext cx="150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400" dirty="0">
                <a:solidFill>
                  <a:schemeClr val="bg1"/>
                </a:solidFill>
                <a:latin typeface="GothamMedium" pitchFamily="2" charset="77"/>
              </a:rPr>
              <a:t>USD 10M ARR</a:t>
            </a:r>
          </a:p>
        </p:txBody>
      </p:sp>
      <p:pic>
        <p:nvPicPr>
          <p:cNvPr id="17" name="Picture 8" descr="Nomad Homes | Partech">
            <a:extLst>
              <a:ext uri="{FF2B5EF4-FFF2-40B4-BE49-F238E27FC236}">
                <a16:creationId xmlns:a16="http://schemas.microsoft.com/office/drawing/2014/main" id="{4B5C3CC4-70E9-394F-9634-78D680DA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49" y="3980620"/>
            <a:ext cx="474509" cy="2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est real estate agency in Dubai | Buy &amp;amp; Rent with fam Properties">
            <a:extLst>
              <a:ext uri="{FF2B5EF4-FFF2-40B4-BE49-F238E27FC236}">
                <a16:creationId xmlns:a16="http://schemas.microsoft.com/office/drawing/2014/main" id="{8B945AEB-97F3-494B-8639-4434FB5C5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97" b="-1892"/>
          <a:stretch/>
        </p:blipFill>
        <p:spPr bwMode="auto">
          <a:xfrm>
            <a:off x="6619025" y="3980620"/>
            <a:ext cx="262623" cy="2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riven Properties - Leading real estate agency in UAE| MyVilla.com">
            <a:extLst>
              <a:ext uri="{FF2B5EF4-FFF2-40B4-BE49-F238E27FC236}">
                <a16:creationId xmlns:a16="http://schemas.microsoft.com/office/drawing/2014/main" id="{FF003924-ED11-2744-8D4E-046DD6878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3726"/>
          <a:stretch/>
        </p:blipFill>
        <p:spPr bwMode="auto">
          <a:xfrm>
            <a:off x="5974966" y="3980620"/>
            <a:ext cx="475068" cy="3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AC817C-1783-4945-8E44-1A22649D347E}"/>
              </a:ext>
            </a:extLst>
          </p:cNvPr>
          <p:cNvGrpSpPr/>
          <p:nvPr/>
        </p:nvGrpSpPr>
        <p:grpSpPr>
          <a:xfrm>
            <a:off x="5217041" y="4431692"/>
            <a:ext cx="1664607" cy="992819"/>
            <a:chOff x="5217041" y="4931795"/>
            <a:chExt cx="1854014" cy="992819"/>
          </a:xfrm>
        </p:grpSpPr>
        <p:pic>
          <p:nvPicPr>
            <p:cNvPr id="20" name="Picture 10" descr="Blueground Logo Download Vector">
              <a:extLst>
                <a:ext uri="{FF2B5EF4-FFF2-40B4-BE49-F238E27FC236}">
                  <a16:creationId xmlns:a16="http://schemas.microsoft.com/office/drawing/2014/main" id="{BD8BA229-ECCF-7640-9713-6DAB2251C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057" y="5130052"/>
              <a:ext cx="1509356" cy="21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Rentals Case Study - Guest Ready">
              <a:extLst>
                <a:ext uri="{FF2B5EF4-FFF2-40B4-BE49-F238E27FC236}">
                  <a16:creationId xmlns:a16="http://schemas.microsoft.com/office/drawing/2014/main" id="{5A8350B2-106C-0F48-BB9C-B8F81F919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34" b="34128"/>
            <a:stretch/>
          </p:blipFill>
          <p:spPr bwMode="auto">
            <a:xfrm>
              <a:off x="5217041" y="5405229"/>
              <a:ext cx="1435065" cy="29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295D52-E7F9-C44E-9B59-75CCDE576518}"/>
                </a:ext>
              </a:extLst>
            </p:cNvPr>
            <p:cNvSpPr/>
            <p:nvPr/>
          </p:nvSpPr>
          <p:spPr>
            <a:xfrm>
              <a:off x="5310349" y="4931795"/>
              <a:ext cx="1760706" cy="992819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tlCol="0" anchor="b"/>
            <a:lstStyle/>
            <a:p>
              <a:r>
                <a:rPr lang="en-AE" sz="800" dirty="0">
                  <a:solidFill>
                    <a:schemeClr val="accent1"/>
                  </a:solidFill>
                  <a:latin typeface="Gotham Light" pitchFamily="2" charset="77"/>
                </a:rPr>
                <a:t>Pipeline</a:t>
              </a: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E8ACFA1C-B9A2-D040-BF5E-D7DCDBF1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" y="3980620"/>
            <a:ext cx="474509" cy="4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istoria del logo de Google - Rótulos Matesanz">
            <a:extLst>
              <a:ext uri="{FF2B5EF4-FFF2-40B4-BE49-F238E27FC236}">
                <a16:creationId xmlns:a16="http://schemas.microsoft.com/office/drawing/2014/main" id="{542DECF7-55E5-F741-8368-F99B4370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0" y="3976383"/>
            <a:ext cx="474509" cy="4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C66CA97-1210-3647-A374-421A2400D724}"/>
              </a:ext>
            </a:extLst>
          </p:cNvPr>
          <p:cNvSpPr/>
          <p:nvPr/>
        </p:nvSpPr>
        <p:spPr>
          <a:xfrm>
            <a:off x="595640" y="5599878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AE" sz="1200" kern="0" dirty="0">
                <a:solidFill>
                  <a:srgbClr val="606060"/>
                </a:solidFill>
                <a:latin typeface="Gotham Light"/>
              </a:rPr>
              <a:t>Significant traction from strong branding effort, effective ad engine and preliminary partnerships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81AC94-CDA4-1249-86CF-C44777B11105}"/>
              </a:ext>
            </a:extLst>
          </p:cNvPr>
          <p:cNvSpPr/>
          <p:nvPr/>
        </p:nvSpPr>
        <p:spPr>
          <a:xfrm>
            <a:off x="4817160" y="5599878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AE" sz="1200" kern="0" dirty="0">
                <a:solidFill>
                  <a:srgbClr val="606060"/>
                </a:solidFill>
                <a:latin typeface="Gotham Light"/>
              </a:rPr>
              <a:t>Focus on developing partnerships with real estate companies </a:t>
            </a:r>
            <a:br>
              <a:rPr lang="en-AE" sz="1200" kern="0" dirty="0">
                <a:solidFill>
                  <a:srgbClr val="606060"/>
                </a:solidFill>
                <a:latin typeface="Gotham Light"/>
              </a:rPr>
            </a:br>
            <a:r>
              <a:rPr lang="en-AE" sz="1200" kern="0" dirty="0">
                <a:solidFill>
                  <a:srgbClr val="606060"/>
                </a:solidFill>
                <a:latin typeface="Gotham Light"/>
              </a:rPr>
              <a:t>(holiday homes and staging)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D80876-6C9B-2241-B474-E204896B7C2E}"/>
              </a:ext>
            </a:extLst>
          </p:cNvPr>
          <p:cNvSpPr/>
          <p:nvPr/>
        </p:nvSpPr>
        <p:spPr>
          <a:xfrm>
            <a:off x="9343088" y="5599878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AE" sz="1200" kern="0" dirty="0">
                <a:solidFill>
                  <a:srgbClr val="606060"/>
                </a:solidFill>
                <a:latin typeface="Gotham Light"/>
              </a:rPr>
              <a:t>Expansion to new verticals </a:t>
            </a:r>
            <a:br>
              <a:rPr lang="en-AE" sz="1200" kern="0" dirty="0">
                <a:solidFill>
                  <a:srgbClr val="606060"/>
                </a:solidFill>
                <a:latin typeface="Gotham Light"/>
              </a:rPr>
            </a:br>
            <a:r>
              <a:rPr lang="en-AE" sz="1200" kern="0" dirty="0">
                <a:solidFill>
                  <a:srgbClr val="606060"/>
                </a:solidFill>
                <a:latin typeface="Gotham Light"/>
              </a:rPr>
              <a:t>(e.g. offices) and new cities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ECB6F0A-EBAA-8E4D-B41D-7C8B3EC5F8BF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0566" t="-100" r="83389" b="17229"/>
          <a:stretch/>
        </p:blipFill>
        <p:spPr>
          <a:xfrm>
            <a:off x="640638" y="1933683"/>
            <a:ext cx="593076" cy="2473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A56709-FA52-6546-89B0-A2B3EA34187B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0566" t="-100" r="83389" b="17229"/>
          <a:stretch/>
        </p:blipFill>
        <p:spPr>
          <a:xfrm>
            <a:off x="11044511" y="1962344"/>
            <a:ext cx="593076" cy="2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0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9B27E8-EA36-B545-8D83-20B9B95D9EAE}"/>
              </a:ext>
            </a:extLst>
          </p:cNvPr>
          <p:cNvSpPr txBox="1"/>
          <p:nvPr/>
        </p:nvSpPr>
        <p:spPr>
          <a:xfrm>
            <a:off x="421005" y="376178"/>
            <a:ext cx="1134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BENCHMARKS</a:t>
            </a:r>
            <a:br>
              <a:rPr lang="en-AE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ambition is to bring to MENA a subscription model proven </a:t>
            </a: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in other geographies</a:t>
            </a:r>
            <a:br>
              <a:rPr lang="en-AE" sz="2400" dirty="0">
                <a:solidFill>
                  <a:srgbClr val="237788"/>
                </a:solidFill>
                <a:latin typeface="GothamLight" pitchFamily="2" charset="77"/>
              </a:rPr>
            </a:b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5A74CEE-F7EE-5244-A392-1E0582FE5754}"/>
              </a:ext>
            </a:extLst>
          </p:cNvPr>
          <p:cNvSpPr/>
          <p:nvPr/>
        </p:nvSpPr>
        <p:spPr>
          <a:xfrm>
            <a:off x="260033" y="4348793"/>
            <a:ext cx="1325669" cy="4616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Equity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/ </a:t>
            </a: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Debt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</a:t>
            </a: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Funding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(USD)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2D04042-9D59-BA42-8C18-254CC79C8DC6}"/>
              </a:ext>
            </a:extLst>
          </p:cNvPr>
          <p:cNvSpPr/>
          <p:nvPr/>
        </p:nvSpPr>
        <p:spPr>
          <a:xfrm>
            <a:off x="260033" y="5006093"/>
            <a:ext cx="132566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Estimated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ARR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C9954C-3908-7C4B-82AE-C63BB3237181}"/>
              </a:ext>
            </a:extLst>
          </p:cNvPr>
          <p:cNvSpPr/>
          <p:nvPr/>
        </p:nvSpPr>
        <p:spPr>
          <a:xfrm>
            <a:off x="260033" y="5808604"/>
            <a:ext cx="132566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Valuation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2149900-5672-7E42-9FE7-F81ACA80AE43}"/>
              </a:ext>
            </a:extLst>
          </p:cNvPr>
          <p:cNvSpPr/>
          <p:nvPr/>
        </p:nvSpPr>
        <p:spPr>
          <a:xfrm>
            <a:off x="8249604" y="1765982"/>
            <a:ext cx="3478271" cy="4717948"/>
          </a:xfrm>
          <a:prstGeom prst="rect">
            <a:avLst/>
          </a:prstGeom>
          <a:solidFill>
            <a:srgbClr val="6DA6B1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27309FD-5C14-664B-99E7-78B04E16F60A}"/>
              </a:ext>
            </a:extLst>
          </p:cNvPr>
          <p:cNvSpPr/>
          <p:nvPr/>
        </p:nvSpPr>
        <p:spPr>
          <a:xfrm>
            <a:off x="10035162" y="2027564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6F4E9B3-858F-FA40-B54E-43093640B3AF}"/>
              </a:ext>
            </a:extLst>
          </p:cNvPr>
          <p:cNvSpPr/>
          <p:nvPr/>
        </p:nvSpPr>
        <p:spPr>
          <a:xfrm>
            <a:off x="1699302" y="2027564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730832E-82DF-CC4F-B04A-BD65B0E0796A}"/>
              </a:ext>
            </a:extLst>
          </p:cNvPr>
          <p:cNvSpPr/>
          <p:nvPr/>
        </p:nvSpPr>
        <p:spPr>
          <a:xfrm>
            <a:off x="3335079" y="2027564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6C5D8E-DD21-3340-9569-A521B4FC78F2}"/>
              </a:ext>
            </a:extLst>
          </p:cNvPr>
          <p:cNvSpPr/>
          <p:nvPr/>
        </p:nvSpPr>
        <p:spPr>
          <a:xfrm>
            <a:off x="1753456" y="3462759"/>
            <a:ext cx="1453229" cy="2312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2017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80" name="Picture 12">
            <a:extLst>
              <a:ext uri="{FF2B5EF4-FFF2-40B4-BE49-F238E27FC236}">
                <a16:creationId xmlns:a16="http://schemas.microsoft.com/office/drawing/2014/main" id="{910DF26F-3FCA-C94A-8F15-92367BA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14" y="3820613"/>
            <a:ext cx="527155" cy="3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40D54BF-3002-3B4F-B1C9-7D8EA7D8A845}"/>
              </a:ext>
            </a:extLst>
          </p:cNvPr>
          <p:cNvSpPr/>
          <p:nvPr/>
        </p:nvSpPr>
        <p:spPr>
          <a:xfrm>
            <a:off x="3388505" y="3462759"/>
            <a:ext cx="1453229" cy="2312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2017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82" name="Picture 12">
            <a:extLst>
              <a:ext uri="{FF2B5EF4-FFF2-40B4-BE49-F238E27FC236}">
                <a16:creationId xmlns:a16="http://schemas.microsoft.com/office/drawing/2014/main" id="{497F191E-1B34-8F45-96A2-99592199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62" y="3820613"/>
            <a:ext cx="527155" cy="3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9E6BABF-68CA-ED4E-A38C-551E3F7AB532}"/>
              </a:ext>
            </a:extLst>
          </p:cNvPr>
          <p:cNvSpPr/>
          <p:nvPr/>
        </p:nvSpPr>
        <p:spPr>
          <a:xfrm>
            <a:off x="1806529" y="4510270"/>
            <a:ext cx="1365642" cy="331636"/>
          </a:xfrm>
          <a:prstGeom prst="rect">
            <a:avLst/>
          </a:prstGeom>
          <a:solidFill>
            <a:srgbClr val="E3CEBB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46 M / 30 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8B1C5B0-C5B0-DD47-968A-64FA5B32036C}"/>
              </a:ext>
            </a:extLst>
          </p:cNvPr>
          <p:cNvSpPr/>
          <p:nvPr/>
        </p:nvSpPr>
        <p:spPr>
          <a:xfrm>
            <a:off x="3432299" y="4510270"/>
            <a:ext cx="1365642" cy="331636"/>
          </a:xfrm>
          <a:prstGeom prst="rect">
            <a:avLst/>
          </a:prstGeom>
          <a:solidFill>
            <a:srgbClr val="E3CEBB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USD 45 M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(total)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07FEC3E-7B5C-B341-899D-FB5FDFE2DE2C}"/>
              </a:ext>
            </a:extLst>
          </p:cNvPr>
          <p:cNvCxnSpPr>
            <a:cxnSpLocks/>
          </p:cNvCxnSpPr>
          <p:nvPr/>
        </p:nvCxnSpPr>
        <p:spPr>
          <a:xfrm>
            <a:off x="1806529" y="4287555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D0AFA17-0350-634A-844B-08310D5691A6}"/>
              </a:ext>
            </a:extLst>
          </p:cNvPr>
          <p:cNvCxnSpPr>
            <a:cxnSpLocks/>
          </p:cNvCxnSpPr>
          <p:nvPr/>
        </p:nvCxnSpPr>
        <p:spPr>
          <a:xfrm>
            <a:off x="1806529" y="3316120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7EABED9-FD67-B443-A12F-FE7FF8B712E7}"/>
              </a:ext>
            </a:extLst>
          </p:cNvPr>
          <p:cNvCxnSpPr>
            <a:cxnSpLocks/>
          </p:cNvCxnSpPr>
          <p:nvPr/>
        </p:nvCxnSpPr>
        <p:spPr>
          <a:xfrm>
            <a:off x="3432299" y="4287555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9276CCE-A6BA-9F48-9A8C-44D6E05C75D2}"/>
              </a:ext>
            </a:extLst>
          </p:cNvPr>
          <p:cNvCxnSpPr>
            <a:cxnSpLocks/>
          </p:cNvCxnSpPr>
          <p:nvPr/>
        </p:nvCxnSpPr>
        <p:spPr>
          <a:xfrm>
            <a:off x="3432299" y="3316120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0868945-84D8-C34E-9DA6-D2634AF0DC2B}"/>
              </a:ext>
            </a:extLst>
          </p:cNvPr>
          <p:cNvSpPr/>
          <p:nvPr/>
        </p:nvSpPr>
        <p:spPr>
          <a:xfrm>
            <a:off x="4989876" y="2027564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90" name="Picture 4" descr="Taking Every Precaution During COVID-19 | by Fernish | Medium">
            <a:extLst>
              <a:ext uri="{FF2B5EF4-FFF2-40B4-BE49-F238E27FC236}">
                <a16:creationId xmlns:a16="http://schemas.microsoft.com/office/drawing/2014/main" id="{856B5E95-0219-D04E-85E8-0323CD5DC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6375" r="5987" b="6375"/>
          <a:stretch/>
        </p:blipFill>
        <p:spPr bwMode="auto">
          <a:xfrm>
            <a:off x="3818812" y="2309005"/>
            <a:ext cx="841512" cy="34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Fernish - Crunchbase Company Profile &amp;amp; Funding">
            <a:extLst>
              <a:ext uri="{FF2B5EF4-FFF2-40B4-BE49-F238E27FC236}">
                <a16:creationId xmlns:a16="http://schemas.microsoft.com/office/drawing/2014/main" id="{65D21492-872C-A14D-9CA7-CA49AC3F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0ED"/>
              </a:clrFrom>
              <a:clrTo>
                <a:srgbClr val="F2F0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7" t="17662" r="28937" b="17662"/>
          <a:stretch>
            <a:fillRect/>
          </a:stretch>
        </p:blipFill>
        <p:spPr bwMode="auto">
          <a:xfrm>
            <a:off x="3576860" y="2311891"/>
            <a:ext cx="227498" cy="333690"/>
          </a:xfrm>
          <a:custGeom>
            <a:avLst/>
            <a:gdLst>
              <a:gd name="connsiteX0" fmla="*/ 0 w 385044"/>
              <a:gd name="connsiteY0" fmla="*/ 0 h 591154"/>
              <a:gd name="connsiteX1" fmla="*/ 385044 w 385044"/>
              <a:gd name="connsiteY1" fmla="*/ 0 h 591154"/>
              <a:gd name="connsiteX2" fmla="*/ 385044 w 385044"/>
              <a:gd name="connsiteY2" fmla="*/ 591154 h 591154"/>
              <a:gd name="connsiteX3" fmla="*/ 0 w 385044"/>
              <a:gd name="connsiteY3" fmla="*/ 591154 h 59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44" h="591154">
                <a:moveTo>
                  <a:pt x="0" y="0"/>
                </a:moveTo>
                <a:lnTo>
                  <a:pt x="385044" y="0"/>
                </a:lnTo>
                <a:lnTo>
                  <a:pt x="385044" y="591154"/>
                </a:lnTo>
                <a:lnTo>
                  <a:pt x="0" y="591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CF44CE7A-431B-9742-99E4-0AF3551477A9}"/>
              </a:ext>
            </a:extLst>
          </p:cNvPr>
          <p:cNvGrpSpPr/>
          <p:nvPr/>
        </p:nvGrpSpPr>
        <p:grpSpPr>
          <a:xfrm>
            <a:off x="1893507" y="2313693"/>
            <a:ext cx="1186194" cy="333692"/>
            <a:chOff x="2001750" y="2566184"/>
            <a:chExt cx="1578825" cy="403767"/>
          </a:xfrm>
        </p:grpSpPr>
        <p:pic>
          <p:nvPicPr>
            <p:cNvPr id="93" name="Picture 2" descr="Presenting the VentureFizz Spark Award August 2019 Winner: Feather |  VentureFizz">
              <a:extLst>
                <a:ext uri="{FF2B5EF4-FFF2-40B4-BE49-F238E27FC236}">
                  <a16:creationId xmlns:a16="http://schemas.microsoft.com/office/drawing/2014/main" id="{86399AD5-037E-5745-91E6-E621D18A5E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7" r="6635" b="20725"/>
            <a:stretch/>
          </p:blipFill>
          <p:spPr bwMode="auto">
            <a:xfrm>
              <a:off x="2263841" y="2566184"/>
              <a:ext cx="1316734" cy="403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8" descr="Feather - Home | Facebook">
              <a:extLst>
                <a:ext uri="{FF2B5EF4-FFF2-40B4-BE49-F238E27FC236}">
                  <a16:creationId xmlns:a16="http://schemas.microsoft.com/office/drawing/2014/main" id="{CCEEAF3B-3BF4-B641-921C-BA1DB9ECAB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3F0EC"/>
                </a:clrFrom>
                <a:clrTo>
                  <a:srgbClr val="F3F0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8" t="17479" r="28818" b="17479"/>
            <a:stretch/>
          </p:blipFill>
          <p:spPr bwMode="auto">
            <a:xfrm>
              <a:off x="2001750" y="2566185"/>
              <a:ext cx="302799" cy="403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5" name="Picture 10" descr="Furlenco - Hidecor">
            <a:extLst>
              <a:ext uri="{FF2B5EF4-FFF2-40B4-BE49-F238E27FC236}">
                <a16:creationId xmlns:a16="http://schemas.microsoft.com/office/drawing/2014/main" id="{D66939A9-B2C6-174F-A26E-E12D7424B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21120" r="8465" b="21120"/>
          <a:stretch/>
        </p:blipFill>
        <p:spPr bwMode="auto">
          <a:xfrm>
            <a:off x="5194166" y="2321020"/>
            <a:ext cx="1142979" cy="31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E3F170B-C382-414F-AEF8-7FCF6486AADA}"/>
              </a:ext>
            </a:extLst>
          </p:cNvPr>
          <p:cNvSpPr/>
          <p:nvPr/>
        </p:nvSpPr>
        <p:spPr>
          <a:xfrm>
            <a:off x="5042575" y="3462759"/>
            <a:ext cx="1453229" cy="2312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2012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97" name="Picture 14">
            <a:extLst>
              <a:ext uri="{FF2B5EF4-FFF2-40B4-BE49-F238E27FC236}">
                <a16:creationId xmlns:a16="http://schemas.microsoft.com/office/drawing/2014/main" id="{0BF115F8-329D-A54A-955F-E0FD99AC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30" y="3812584"/>
            <a:ext cx="444718" cy="32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ADA86186-E001-FD41-99C6-809B853046C7}"/>
              </a:ext>
            </a:extLst>
          </p:cNvPr>
          <p:cNvSpPr/>
          <p:nvPr/>
        </p:nvSpPr>
        <p:spPr>
          <a:xfrm>
            <a:off x="5086370" y="4510270"/>
            <a:ext cx="1365642" cy="331636"/>
          </a:xfrm>
          <a:prstGeom prst="rect">
            <a:avLst/>
          </a:prstGeom>
          <a:solidFill>
            <a:srgbClr val="E3CEBB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>
                <a:solidFill>
                  <a:srgbClr val="FFFFFF"/>
                </a:solidFill>
                <a:latin typeface="Gotham Bold"/>
              </a:rPr>
              <a:t>70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M / 160 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5E5610-4D5B-7F4F-9782-AA23E21B41A4}"/>
              </a:ext>
            </a:extLst>
          </p:cNvPr>
          <p:cNvCxnSpPr>
            <a:cxnSpLocks/>
          </p:cNvCxnSpPr>
          <p:nvPr/>
        </p:nvCxnSpPr>
        <p:spPr>
          <a:xfrm>
            <a:off x="5086370" y="4291401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B8EB6FC-0FD0-F946-9996-B5A237280CAA}"/>
              </a:ext>
            </a:extLst>
          </p:cNvPr>
          <p:cNvCxnSpPr>
            <a:cxnSpLocks/>
          </p:cNvCxnSpPr>
          <p:nvPr/>
        </p:nvCxnSpPr>
        <p:spPr>
          <a:xfrm>
            <a:off x="5086370" y="3316120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pic>
        <p:nvPicPr>
          <p:cNvPr id="101" name="Picture 2" descr="Rent the Runway Announces Filing of Registration Statement for Proposed  Initial Public Offering | Business Wire">
            <a:extLst>
              <a:ext uri="{FF2B5EF4-FFF2-40B4-BE49-F238E27FC236}">
                <a16:creationId xmlns:a16="http://schemas.microsoft.com/office/drawing/2014/main" id="{DFBFFC3E-5FEF-724B-9111-39983F0D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39" y="2162886"/>
            <a:ext cx="1081869" cy="6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5DA5B8D8-4936-E34E-A8E5-7CF95A8B5D4D}"/>
              </a:ext>
            </a:extLst>
          </p:cNvPr>
          <p:cNvSpPr/>
          <p:nvPr/>
        </p:nvSpPr>
        <p:spPr>
          <a:xfrm>
            <a:off x="10017832" y="3462759"/>
            <a:ext cx="1598552" cy="2312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2009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103" name="Picture 12">
            <a:extLst>
              <a:ext uri="{FF2B5EF4-FFF2-40B4-BE49-F238E27FC236}">
                <a16:creationId xmlns:a16="http://schemas.microsoft.com/office/drawing/2014/main" id="{56DBDC05-A03F-CD48-BC6A-73FC7774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52" y="3820613"/>
            <a:ext cx="527155" cy="3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1C2B1BD9-9FE3-E441-8DA8-8DAC1A583EE9}"/>
              </a:ext>
            </a:extLst>
          </p:cNvPr>
          <p:cNvSpPr/>
          <p:nvPr/>
        </p:nvSpPr>
        <p:spPr>
          <a:xfrm>
            <a:off x="10154577" y="4510270"/>
            <a:ext cx="1365641" cy="331636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300 M / 200 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6C2A8B1-AF3F-8344-BF87-F015A845AE28}"/>
              </a:ext>
            </a:extLst>
          </p:cNvPr>
          <p:cNvCxnSpPr>
            <a:cxnSpLocks/>
          </p:cNvCxnSpPr>
          <p:nvPr/>
        </p:nvCxnSpPr>
        <p:spPr>
          <a:xfrm>
            <a:off x="10154577" y="4291401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BAEC246-F7C6-CD4C-A618-B8EF33AEF7F2}"/>
              </a:ext>
            </a:extLst>
          </p:cNvPr>
          <p:cNvCxnSpPr>
            <a:cxnSpLocks/>
          </p:cNvCxnSpPr>
          <p:nvPr/>
        </p:nvCxnSpPr>
        <p:spPr>
          <a:xfrm>
            <a:off x="10154577" y="3316120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B2F9F20-90C5-2540-BE8E-F455AF9A9F71}"/>
              </a:ext>
            </a:extLst>
          </p:cNvPr>
          <p:cNvSpPr/>
          <p:nvPr/>
        </p:nvSpPr>
        <p:spPr>
          <a:xfrm>
            <a:off x="9184807" y="1737579"/>
            <a:ext cx="1889460" cy="305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247788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Adjacent industries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247788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7D81BE-2F30-F147-AE48-2796F0ED8FA0}"/>
              </a:ext>
            </a:extLst>
          </p:cNvPr>
          <p:cNvSpPr/>
          <p:nvPr/>
        </p:nvSpPr>
        <p:spPr>
          <a:xfrm>
            <a:off x="1806529" y="4961464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~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25M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2AA1147-3FDA-554F-B036-C4A70138AB0F}"/>
              </a:ext>
            </a:extLst>
          </p:cNvPr>
          <p:cNvSpPr/>
          <p:nvPr/>
        </p:nvSpPr>
        <p:spPr>
          <a:xfrm>
            <a:off x="3432299" y="4961464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Not </a:t>
            </a: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available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0CBFEAE-86C3-C640-9641-19C7A3AB3DAC}"/>
              </a:ext>
            </a:extLst>
          </p:cNvPr>
          <p:cNvSpPr/>
          <p:nvPr/>
        </p:nvSpPr>
        <p:spPr>
          <a:xfrm>
            <a:off x="5086370" y="4961464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20-25M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4CA23A2-5A20-E046-879C-55FD97FF4C78}"/>
              </a:ext>
            </a:extLst>
          </p:cNvPr>
          <p:cNvSpPr/>
          <p:nvPr/>
        </p:nvSpPr>
        <p:spPr>
          <a:xfrm>
            <a:off x="10154577" y="4961464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160M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5C3E5EA-3FCD-8244-906A-AC95C18BD3B3}"/>
              </a:ext>
            </a:extLst>
          </p:cNvPr>
          <p:cNvSpPr/>
          <p:nvPr/>
        </p:nvSpPr>
        <p:spPr>
          <a:xfrm>
            <a:off x="1727680" y="5778504"/>
            <a:ext cx="150220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~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250M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E6DDB36-B562-4A4A-8213-5375553D0518}"/>
              </a:ext>
            </a:extLst>
          </p:cNvPr>
          <p:cNvSpPr/>
          <p:nvPr/>
        </p:nvSpPr>
        <p:spPr>
          <a:xfrm>
            <a:off x="3353450" y="5778504"/>
            <a:ext cx="150220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~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100-150M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97535A7-38E7-AA42-BCDF-1B792CFE369A}"/>
              </a:ext>
            </a:extLst>
          </p:cNvPr>
          <p:cNvSpPr/>
          <p:nvPr/>
        </p:nvSpPr>
        <p:spPr>
          <a:xfrm>
            <a:off x="4753416" y="5778504"/>
            <a:ext cx="199943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~200M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066CD92-7875-694C-B0DD-092BC05E4E77}"/>
              </a:ext>
            </a:extLst>
          </p:cNvPr>
          <p:cNvSpPr/>
          <p:nvPr/>
        </p:nvSpPr>
        <p:spPr>
          <a:xfrm>
            <a:off x="10144011" y="5778504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IPO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Valuation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</a:t>
            </a:r>
            <a:b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</a:b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1.7Bn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8401F42-0AC4-3D40-9DAD-D397200CD61A}"/>
              </a:ext>
            </a:extLst>
          </p:cNvPr>
          <p:cNvSpPr/>
          <p:nvPr/>
        </p:nvSpPr>
        <p:spPr>
          <a:xfrm>
            <a:off x="8360026" y="2043420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657D826-C665-A547-8550-3AF7B7F7AADA}"/>
              </a:ext>
            </a:extLst>
          </p:cNvPr>
          <p:cNvSpPr/>
          <p:nvPr/>
        </p:nvSpPr>
        <p:spPr>
          <a:xfrm>
            <a:off x="8342696" y="3455734"/>
            <a:ext cx="1598552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2015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9EFB23F-522F-0C45-8B27-8A201C0A2083}"/>
              </a:ext>
            </a:extLst>
          </p:cNvPr>
          <p:cNvSpPr/>
          <p:nvPr/>
        </p:nvSpPr>
        <p:spPr>
          <a:xfrm>
            <a:off x="8479441" y="4526126"/>
            <a:ext cx="1365641" cy="331636"/>
          </a:xfrm>
          <a:prstGeom prst="rect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150M / 220M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2DA9721-8B68-7C40-87FE-F5864FF285D3}"/>
              </a:ext>
            </a:extLst>
          </p:cNvPr>
          <p:cNvCxnSpPr>
            <a:cxnSpLocks/>
          </p:cNvCxnSpPr>
          <p:nvPr/>
        </p:nvCxnSpPr>
        <p:spPr>
          <a:xfrm>
            <a:off x="8479441" y="4307257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E1EFE04-A221-1445-ADAE-FD69EF0AA3CE}"/>
              </a:ext>
            </a:extLst>
          </p:cNvPr>
          <p:cNvCxnSpPr>
            <a:cxnSpLocks/>
          </p:cNvCxnSpPr>
          <p:nvPr/>
        </p:nvCxnSpPr>
        <p:spPr>
          <a:xfrm>
            <a:off x="8479441" y="3331976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61DEFCF0-1E1B-5140-BC07-AA6226284576}"/>
              </a:ext>
            </a:extLst>
          </p:cNvPr>
          <p:cNvSpPr/>
          <p:nvPr/>
        </p:nvSpPr>
        <p:spPr>
          <a:xfrm>
            <a:off x="8479441" y="4977320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rgbClr val="606060"/>
                </a:solidFill>
                <a:latin typeface="Gotham" panose="02000504050000020004" pitchFamily="2" charset="0"/>
              </a:rPr>
              <a:t>USD 2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00M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234771B-B094-5340-98DA-42A50D577879}"/>
              </a:ext>
            </a:extLst>
          </p:cNvPr>
          <p:cNvSpPr/>
          <p:nvPr/>
        </p:nvSpPr>
        <p:spPr>
          <a:xfrm>
            <a:off x="8468875" y="5794360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1-1.5Bn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D0FE03F-EBE6-364A-AF8A-784983D70568}"/>
              </a:ext>
            </a:extLst>
          </p:cNvPr>
          <p:cNvSpPr/>
          <p:nvPr/>
        </p:nvSpPr>
        <p:spPr>
          <a:xfrm>
            <a:off x="1767379" y="2891463"/>
            <a:ext cx="145322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Furniture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7C92B11-904F-4245-953D-919AD0A57B2B}"/>
              </a:ext>
            </a:extLst>
          </p:cNvPr>
          <p:cNvSpPr/>
          <p:nvPr/>
        </p:nvSpPr>
        <p:spPr>
          <a:xfrm>
            <a:off x="3402428" y="2891463"/>
            <a:ext cx="145322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Furniture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B8A7E27-6C95-3C44-8BC7-1B6650062CAD}"/>
              </a:ext>
            </a:extLst>
          </p:cNvPr>
          <p:cNvSpPr/>
          <p:nvPr/>
        </p:nvSpPr>
        <p:spPr>
          <a:xfrm>
            <a:off x="5056498" y="2799130"/>
            <a:ext cx="1453229" cy="4616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Furniture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&amp;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electronics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F250322-17E0-9746-97C7-3F997B613CF2}"/>
              </a:ext>
            </a:extLst>
          </p:cNvPr>
          <p:cNvSpPr/>
          <p:nvPr/>
        </p:nvSpPr>
        <p:spPr>
          <a:xfrm>
            <a:off x="10031755" y="2891463"/>
            <a:ext cx="1598552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Fashion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43FA84F-C5BB-A048-905C-664E08F5600E}"/>
              </a:ext>
            </a:extLst>
          </p:cNvPr>
          <p:cNvSpPr/>
          <p:nvPr/>
        </p:nvSpPr>
        <p:spPr>
          <a:xfrm>
            <a:off x="8356619" y="2907319"/>
            <a:ext cx="1598552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Electronics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pic>
        <p:nvPicPr>
          <p:cNvPr id="138" name="Picture 4" descr="Logo - Press Kits - Grover press">
            <a:extLst>
              <a:ext uri="{FF2B5EF4-FFF2-40B4-BE49-F238E27FC236}">
                <a16:creationId xmlns:a16="http://schemas.microsoft.com/office/drawing/2014/main" id="{2E630EB6-A81A-9245-A4C3-DF570A95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99" y="2367499"/>
            <a:ext cx="1125274" cy="32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Germany Logo Vector (.AI) Free Download">
            <a:extLst>
              <a:ext uri="{FF2B5EF4-FFF2-40B4-BE49-F238E27FC236}">
                <a16:creationId xmlns:a16="http://schemas.microsoft.com/office/drawing/2014/main" id="{AA7DA537-3A86-204C-91BA-9EE5C46A6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45" y="3805060"/>
            <a:ext cx="497686" cy="29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F2369A7A-34BA-5147-95C0-03779BCE1846}"/>
              </a:ext>
            </a:extLst>
          </p:cNvPr>
          <p:cNvSpPr/>
          <p:nvPr/>
        </p:nvSpPr>
        <p:spPr>
          <a:xfrm>
            <a:off x="6649205" y="2027564"/>
            <a:ext cx="1561536" cy="424854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82600" dist="3810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B0DA287-192E-8E49-BB12-CBB21E59FA71}"/>
              </a:ext>
            </a:extLst>
          </p:cNvPr>
          <p:cNvSpPr/>
          <p:nvPr/>
        </p:nvSpPr>
        <p:spPr>
          <a:xfrm>
            <a:off x="6703359" y="3463916"/>
            <a:ext cx="1453229" cy="228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Founded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in 2014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54F71B7-DC9B-9447-8F44-9FE1B7D676ED}"/>
              </a:ext>
            </a:extLst>
          </p:cNvPr>
          <p:cNvSpPr/>
          <p:nvPr/>
        </p:nvSpPr>
        <p:spPr>
          <a:xfrm>
            <a:off x="6756432" y="4510270"/>
            <a:ext cx="1365642" cy="331636"/>
          </a:xfrm>
          <a:prstGeom prst="rect">
            <a:avLst/>
          </a:prstGeom>
          <a:solidFill>
            <a:srgbClr val="E3CEBB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USD 70 M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(total)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CE3E542-62EA-C94A-9647-B4ADFB99CC71}"/>
              </a:ext>
            </a:extLst>
          </p:cNvPr>
          <p:cNvCxnSpPr>
            <a:cxnSpLocks/>
          </p:cNvCxnSpPr>
          <p:nvPr/>
        </p:nvCxnSpPr>
        <p:spPr>
          <a:xfrm>
            <a:off x="6756432" y="4287555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573258B-84A8-6745-AF7F-4E90414329DF}"/>
              </a:ext>
            </a:extLst>
          </p:cNvPr>
          <p:cNvCxnSpPr>
            <a:cxnSpLocks/>
          </p:cNvCxnSpPr>
          <p:nvPr/>
        </p:nvCxnSpPr>
        <p:spPr>
          <a:xfrm>
            <a:off x="6756432" y="3316120"/>
            <a:ext cx="1365642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69B377F-3128-AD45-A2D7-EEAF8C53BAE5}"/>
              </a:ext>
            </a:extLst>
          </p:cNvPr>
          <p:cNvSpPr/>
          <p:nvPr/>
        </p:nvSpPr>
        <p:spPr>
          <a:xfrm>
            <a:off x="6756432" y="4961464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USD 15-20M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3BBD6B1-E03E-EE4D-B26D-D54C55620B89}"/>
              </a:ext>
            </a:extLst>
          </p:cNvPr>
          <p:cNvSpPr/>
          <p:nvPr/>
        </p:nvSpPr>
        <p:spPr>
          <a:xfrm>
            <a:off x="6745865" y="5778504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~USD 150-200M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pic>
        <p:nvPicPr>
          <p:cNvPr id="147" name="Picture 2" descr="RentoMojo: Start Renting | Furniture, Appliances, Electronics">
            <a:extLst>
              <a:ext uri="{FF2B5EF4-FFF2-40B4-BE49-F238E27FC236}">
                <a16:creationId xmlns:a16="http://schemas.microsoft.com/office/drawing/2014/main" id="{F2827387-32A8-114A-A417-0655CBA2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64" y="2109703"/>
            <a:ext cx="696262" cy="6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">
            <a:extLst>
              <a:ext uri="{FF2B5EF4-FFF2-40B4-BE49-F238E27FC236}">
                <a16:creationId xmlns:a16="http://schemas.microsoft.com/office/drawing/2014/main" id="{FE1AD0C1-B46D-AC4B-81A8-829A0015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06" y="3803407"/>
            <a:ext cx="444718" cy="32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9B041D42-8903-4A43-9686-B2CC0F56B27B}"/>
              </a:ext>
            </a:extLst>
          </p:cNvPr>
          <p:cNvSpPr/>
          <p:nvPr/>
        </p:nvSpPr>
        <p:spPr>
          <a:xfrm>
            <a:off x="6717282" y="2799131"/>
            <a:ext cx="1453229" cy="4616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Furniture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 &amp;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electronics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ADE592E-4B2B-F74C-9913-767FEE55173A}"/>
              </a:ext>
            </a:extLst>
          </p:cNvPr>
          <p:cNvSpPr/>
          <p:nvPr/>
        </p:nvSpPr>
        <p:spPr>
          <a:xfrm>
            <a:off x="270599" y="5395825"/>
            <a:ext cx="1325669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Stage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EE38E79-61AA-514A-BD89-BFACD0CCE360}"/>
              </a:ext>
            </a:extLst>
          </p:cNvPr>
          <p:cNvSpPr/>
          <p:nvPr/>
        </p:nvSpPr>
        <p:spPr>
          <a:xfrm>
            <a:off x="1738246" y="5365725"/>
            <a:ext cx="150220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606060"/>
                </a:solidFill>
                <a:latin typeface="Gotham" panose="02000504050000020004" pitchFamily="2" charset="0"/>
              </a:rPr>
              <a:t>Series B</a:t>
            </a:r>
            <a:endParaRPr lang="fr-FR" sz="1200" kern="0" dirty="0">
              <a:solidFill>
                <a:srgbClr val="606060"/>
              </a:solidFill>
              <a:latin typeface="Gotham" panose="02000504050000020004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3000291-477A-934E-99D9-B6AA3804DE15}"/>
              </a:ext>
            </a:extLst>
          </p:cNvPr>
          <p:cNvSpPr/>
          <p:nvPr/>
        </p:nvSpPr>
        <p:spPr>
          <a:xfrm>
            <a:off x="3364016" y="5365725"/>
            <a:ext cx="150220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606060"/>
                </a:solidFill>
                <a:latin typeface="Gotham" panose="02000504050000020004" pitchFamily="2" charset="0"/>
              </a:rPr>
              <a:t>Series B</a:t>
            </a:r>
            <a:endParaRPr lang="fr-FR" sz="1200" kern="0" dirty="0">
              <a:solidFill>
                <a:srgbClr val="606060"/>
              </a:solidFill>
              <a:latin typeface="Gotham" panose="02000504050000020004" pitchFamily="2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6CEEBE2-D048-9742-B752-1686BE734DEF}"/>
              </a:ext>
            </a:extLst>
          </p:cNvPr>
          <p:cNvSpPr/>
          <p:nvPr/>
        </p:nvSpPr>
        <p:spPr>
          <a:xfrm>
            <a:off x="4763982" y="5365725"/>
            <a:ext cx="1999437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Series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D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6AF8D79-4F3A-774C-AB2D-5515844E53F7}"/>
              </a:ext>
            </a:extLst>
          </p:cNvPr>
          <p:cNvSpPr/>
          <p:nvPr/>
        </p:nvSpPr>
        <p:spPr>
          <a:xfrm>
            <a:off x="10154577" y="5365725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IPO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E687F3F-799E-B248-92B1-B914236E6780}"/>
              </a:ext>
            </a:extLst>
          </p:cNvPr>
          <p:cNvSpPr/>
          <p:nvPr/>
        </p:nvSpPr>
        <p:spPr>
          <a:xfrm>
            <a:off x="8479441" y="5381581"/>
            <a:ext cx="1365641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Series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C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9EEFC19-BDE3-B548-8524-DFDEB2427DEF}"/>
              </a:ext>
            </a:extLst>
          </p:cNvPr>
          <p:cNvSpPr/>
          <p:nvPr/>
        </p:nvSpPr>
        <p:spPr>
          <a:xfrm>
            <a:off x="6756431" y="5365725"/>
            <a:ext cx="1365642" cy="3316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Series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 C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08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5A0E735-9C02-D7D5-CB74-AB1A3EAD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" y="2673864"/>
            <a:ext cx="12187312" cy="1820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7C633-1CEA-5562-CB06-B3D32256E589}"/>
              </a:ext>
            </a:extLst>
          </p:cNvPr>
          <p:cNvSpPr txBox="1"/>
          <p:nvPr/>
        </p:nvSpPr>
        <p:spPr>
          <a:xfrm>
            <a:off x="421005" y="376178"/>
            <a:ext cx="1134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CORE TEAM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AE4961D-9F0F-0DC6-3616-83279E5C48FC}"/>
              </a:ext>
            </a:extLst>
          </p:cNvPr>
          <p:cNvSpPr/>
          <p:nvPr/>
        </p:nvSpPr>
        <p:spPr bwMode="auto">
          <a:xfrm>
            <a:off x="937667" y="1901615"/>
            <a:ext cx="1931611" cy="3451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317500" sx="100866" sy="100866" algn="ctr" rotWithShape="0">
              <a:prstClr val="black">
                <a:alpha val="12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3E8B6-91C0-82DA-D3B8-7A90E3FABD88}"/>
              </a:ext>
            </a:extLst>
          </p:cNvPr>
          <p:cNvSpPr txBox="1">
            <a:spLocks/>
          </p:cNvSpPr>
          <p:nvPr/>
        </p:nvSpPr>
        <p:spPr>
          <a:xfrm>
            <a:off x="1022205" y="3984570"/>
            <a:ext cx="1762534" cy="3964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6"/>
              </a:rPr>
              <a:t>Youssef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6"/>
              </a:rPr>
              <a:t>Sekkat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6"/>
              </a:rPr>
              <a:t>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GothamLight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CO-FOUNDER</a:t>
            </a:r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217458C3-5734-45EA-7F7F-C08162D66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877" y="2141363"/>
            <a:ext cx="1513191" cy="1513189"/>
          </a:xfrm>
          <a:custGeom>
            <a:avLst/>
            <a:gdLst>
              <a:gd name="connsiteX0" fmla="*/ 882510 w 1765020"/>
              <a:gd name="connsiteY0" fmla="*/ 0 h 1765018"/>
              <a:gd name="connsiteX1" fmla="*/ 1765020 w 1765020"/>
              <a:gd name="connsiteY1" fmla="*/ 882509 h 1765018"/>
              <a:gd name="connsiteX2" fmla="*/ 882510 w 1765020"/>
              <a:gd name="connsiteY2" fmla="*/ 1765018 h 1765018"/>
              <a:gd name="connsiteX3" fmla="*/ 0 w 1765020"/>
              <a:gd name="connsiteY3" fmla="*/ 882509 h 1765018"/>
              <a:gd name="connsiteX4" fmla="*/ 882510 w 1765020"/>
              <a:gd name="connsiteY4" fmla="*/ 0 h 17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020" h="1765018">
                <a:moveTo>
                  <a:pt x="882510" y="0"/>
                </a:moveTo>
                <a:cubicBezTo>
                  <a:pt x="1369907" y="0"/>
                  <a:pt x="1765020" y="395113"/>
                  <a:pt x="1765020" y="882509"/>
                </a:cubicBezTo>
                <a:cubicBezTo>
                  <a:pt x="1765020" y="1369906"/>
                  <a:pt x="1369907" y="1765018"/>
                  <a:pt x="882510" y="1765018"/>
                </a:cubicBezTo>
                <a:cubicBezTo>
                  <a:pt x="395113" y="1765018"/>
                  <a:pt x="0" y="1369906"/>
                  <a:pt x="0" y="882509"/>
                </a:cubicBezTo>
                <a:cubicBezTo>
                  <a:pt x="0" y="395113"/>
                  <a:pt x="395113" y="0"/>
                  <a:pt x="88251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B348349-A6EA-5830-C03F-FD4C1CAF9866}"/>
              </a:ext>
            </a:extLst>
          </p:cNvPr>
          <p:cNvSpPr/>
          <p:nvPr/>
        </p:nvSpPr>
        <p:spPr bwMode="auto">
          <a:xfrm>
            <a:off x="3033931" y="1901615"/>
            <a:ext cx="1931611" cy="3451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317500" sx="100866" sy="100866" algn="ctr" rotWithShape="0">
              <a:prstClr val="black">
                <a:alpha val="12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31CEA46-7A3B-669B-CB6B-0F1347C16A13}"/>
              </a:ext>
            </a:extLst>
          </p:cNvPr>
          <p:cNvSpPr txBox="1">
            <a:spLocks/>
          </p:cNvSpPr>
          <p:nvPr/>
        </p:nvSpPr>
        <p:spPr>
          <a:xfrm>
            <a:off x="3118469" y="3984601"/>
            <a:ext cx="1762534" cy="3963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8"/>
              </a:rPr>
              <a:t>Othmane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8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8"/>
              </a:rPr>
              <a:t>Saifaoui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8"/>
              </a:rPr>
              <a:t>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GothamLight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CO-FOUNDER</a:t>
            </a:r>
          </a:p>
        </p:txBody>
      </p:sp>
      <p:pic>
        <p:nvPicPr>
          <p:cNvPr id="9" name="Picture 8" descr="Profile photo of Othmane Saifaoui">
            <a:extLst>
              <a:ext uri="{FF2B5EF4-FFF2-40B4-BE49-F238E27FC236}">
                <a16:creationId xmlns:a16="http://schemas.microsoft.com/office/drawing/2014/main" id="{FEABC0E0-5B80-0F7F-85EE-C6AA58FC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84" y="2141363"/>
            <a:ext cx="1517904" cy="1517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55E4D1E5-0F0F-75F5-1516-645A2AF0E493}"/>
              </a:ext>
            </a:extLst>
          </p:cNvPr>
          <p:cNvSpPr/>
          <p:nvPr/>
        </p:nvSpPr>
        <p:spPr bwMode="auto">
          <a:xfrm>
            <a:off x="5130195" y="1901615"/>
            <a:ext cx="1931611" cy="3451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317500" sx="100866" sy="100866" algn="ctr" rotWithShape="0">
              <a:prstClr val="black">
                <a:alpha val="12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B1BD2AF-07C3-557B-03E8-BE6A78321095}"/>
              </a:ext>
            </a:extLst>
          </p:cNvPr>
          <p:cNvSpPr txBox="1">
            <a:spLocks/>
          </p:cNvSpPr>
          <p:nvPr/>
        </p:nvSpPr>
        <p:spPr>
          <a:xfrm>
            <a:off x="5214733" y="3984601"/>
            <a:ext cx="1762534" cy="3963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0"/>
              </a:rPr>
              <a:t>Evgeniy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0"/>
              </a:rPr>
              <a:t>Rohovets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GothamLight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TECH</a:t>
            </a:r>
          </a:p>
        </p:txBody>
      </p:sp>
      <p:pic>
        <p:nvPicPr>
          <p:cNvPr id="12" name="Picture 10" descr="Profile photo of Evgeniy Rohovets">
            <a:extLst>
              <a:ext uri="{FF2B5EF4-FFF2-40B4-BE49-F238E27FC236}">
                <a16:creationId xmlns:a16="http://schemas.microsoft.com/office/drawing/2014/main" id="{635C9D74-9269-D367-7098-327C8A5F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48" y="2136648"/>
            <a:ext cx="1517904" cy="1517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EFC8C921-AE65-96CE-8D92-EAF91595491B}"/>
              </a:ext>
            </a:extLst>
          </p:cNvPr>
          <p:cNvSpPr/>
          <p:nvPr/>
        </p:nvSpPr>
        <p:spPr bwMode="auto">
          <a:xfrm>
            <a:off x="7226459" y="1901615"/>
            <a:ext cx="1931611" cy="3451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317500" sx="100866" sy="100866" algn="ctr" rotWithShape="0">
              <a:prstClr val="black">
                <a:alpha val="12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DA682EC-2FEA-6179-7B0E-D36B0B3011A7}"/>
              </a:ext>
            </a:extLst>
          </p:cNvPr>
          <p:cNvSpPr txBox="1">
            <a:spLocks/>
          </p:cNvSpPr>
          <p:nvPr/>
        </p:nvSpPr>
        <p:spPr>
          <a:xfrm>
            <a:off x="7310997" y="3984604"/>
            <a:ext cx="1762534" cy="3963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2"/>
              </a:rPr>
              <a:t>Insaf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2"/>
              </a:rPr>
              <a:t> Bennis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GothamLight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MARKETING</a:t>
            </a:r>
          </a:p>
        </p:txBody>
      </p:sp>
      <p:pic>
        <p:nvPicPr>
          <p:cNvPr id="15" name="Picture 12" descr="Profile photo of Insaf Bennis (Saifaoui)">
            <a:extLst>
              <a:ext uri="{FF2B5EF4-FFF2-40B4-BE49-F238E27FC236}">
                <a16:creationId xmlns:a16="http://schemas.microsoft.com/office/drawing/2014/main" id="{5B9E9D54-29B8-23A0-B076-089677CD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12" y="2136737"/>
            <a:ext cx="1517904" cy="1517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013C1FE8-9671-2139-CB8B-2B4942746946}"/>
              </a:ext>
            </a:extLst>
          </p:cNvPr>
          <p:cNvSpPr/>
          <p:nvPr/>
        </p:nvSpPr>
        <p:spPr bwMode="auto">
          <a:xfrm>
            <a:off x="9322723" y="1901615"/>
            <a:ext cx="1931611" cy="3451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317500" sx="100866" sy="100866" algn="ctr" rotWithShape="0">
              <a:prstClr val="black">
                <a:alpha val="12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180F996-FFA7-5407-59E9-B5A55867535F}"/>
              </a:ext>
            </a:extLst>
          </p:cNvPr>
          <p:cNvSpPr txBox="1">
            <a:spLocks/>
          </p:cNvSpPr>
          <p:nvPr/>
        </p:nvSpPr>
        <p:spPr>
          <a:xfrm>
            <a:off x="9407261" y="3984602"/>
            <a:ext cx="1762534" cy="3963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4"/>
              </a:rPr>
              <a:t>Reul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4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4"/>
              </a:rPr>
              <a:t>Creado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  <a:hlinkClick r:id="rId14"/>
              </a:rPr>
              <a:t> 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GothamLight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OPERATIONS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AFEB18F-2BE0-83B2-AFCB-0537D62CF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566" r="12" b="6356"/>
          <a:stretch/>
        </p:blipFill>
        <p:spPr bwMode="auto">
          <a:xfrm>
            <a:off x="9529576" y="2136648"/>
            <a:ext cx="1517904" cy="15179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areers in Management Consulting at Oliver Wyman">
            <a:extLst>
              <a:ext uri="{FF2B5EF4-FFF2-40B4-BE49-F238E27FC236}">
                <a16:creationId xmlns:a16="http://schemas.microsoft.com/office/drawing/2014/main" id="{1C08FB80-1259-25AE-C289-DAEB30B3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34" y="4555345"/>
            <a:ext cx="1497739" cy="1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onsulting Opportunities | Boston Consulting Group Careers">
            <a:extLst>
              <a:ext uri="{FF2B5EF4-FFF2-40B4-BE49-F238E27FC236}">
                <a16:creationId xmlns:a16="http://schemas.microsoft.com/office/drawing/2014/main" id="{515D961B-1A8E-01F3-E2E6-EE3434576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3"/>
          <a:stretch/>
        </p:blipFill>
        <p:spPr bwMode="auto">
          <a:xfrm>
            <a:off x="3743385" y="4446088"/>
            <a:ext cx="475272" cy="4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DB Worldwide Inc. - Marketing/Creative Services - Agency Profile AdForum">
            <a:extLst>
              <a:ext uri="{FF2B5EF4-FFF2-40B4-BE49-F238E27FC236}">
                <a16:creationId xmlns:a16="http://schemas.microsoft.com/office/drawing/2014/main" id="{572C8E9E-9870-57CF-9057-21F6BBC3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23" y="4542753"/>
            <a:ext cx="678109" cy="4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onginis Foods all set to foray into health food segment">
            <a:extLst>
              <a:ext uri="{FF2B5EF4-FFF2-40B4-BE49-F238E27FC236}">
                <a16:creationId xmlns:a16="http://schemas.microsoft.com/office/drawing/2014/main" id="{235F7989-1890-9607-17F1-189C8019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93" y="4498493"/>
            <a:ext cx="929978" cy="5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Triangu — BigPicture.one">
            <a:extLst>
              <a:ext uri="{FF2B5EF4-FFF2-40B4-BE49-F238E27FC236}">
                <a16:creationId xmlns:a16="http://schemas.microsoft.com/office/drawing/2014/main" id="{12104DA7-EEF8-2C4B-7413-5F28B08C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05" y="4612929"/>
            <a:ext cx="1213984" cy="8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9C488F-5995-B244-9C4D-91CA6E85E938}"/>
              </a:ext>
            </a:extLst>
          </p:cNvPr>
          <p:cNvGrpSpPr/>
          <p:nvPr/>
        </p:nvGrpSpPr>
        <p:grpSpPr>
          <a:xfrm>
            <a:off x="1580237" y="4915371"/>
            <a:ext cx="2691192" cy="289555"/>
            <a:chOff x="1580237" y="4855398"/>
            <a:chExt cx="2691192" cy="401781"/>
          </a:xfrm>
        </p:grpSpPr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90C2A032-C45F-874A-B0BC-EDA07135E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237" y="4855398"/>
              <a:ext cx="516028" cy="40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1D8E1396-C89C-6541-B9F1-6C635648D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401" y="4855398"/>
              <a:ext cx="516028" cy="40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Front Row Labs Launches Alternative Model for Early-Stage Companies |  Business Wire">
            <a:extLst>
              <a:ext uri="{FF2B5EF4-FFF2-40B4-BE49-F238E27FC236}">
                <a16:creationId xmlns:a16="http://schemas.microsoft.com/office/drawing/2014/main" id="{B6E0D0DA-3199-A248-B9E5-843E370DC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24305" r="26073" b="24088"/>
          <a:stretch/>
        </p:blipFill>
        <p:spPr bwMode="auto">
          <a:xfrm>
            <a:off x="5706696" y="4400956"/>
            <a:ext cx="784435" cy="4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47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AA3F1-174E-C2A4-FCC4-42697EC094FC}"/>
              </a:ext>
            </a:extLst>
          </p:cNvPr>
          <p:cNvSpPr txBox="1"/>
          <p:nvPr/>
        </p:nvSpPr>
        <p:spPr>
          <a:xfrm>
            <a:off x="421005" y="376178"/>
            <a:ext cx="1134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ASK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DD443-61B0-172F-9333-047B204768FB}"/>
              </a:ext>
            </a:extLst>
          </p:cNvPr>
          <p:cNvSpPr txBox="1"/>
          <p:nvPr/>
        </p:nvSpPr>
        <p:spPr>
          <a:xfrm>
            <a:off x="6994964" y="1821789"/>
            <a:ext cx="37985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2600" dirty="0">
                <a:solidFill>
                  <a:srgbClr val="237788"/>
                </a:solidFill>
                <a:latin typeface="GothamBold" pitchFamily="2" charset="77"/>
              </a:rPr>
              <a:t>SEED ROUND: $1.5M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7B6D55-41C8-0741-9E74-58B2E25C7AAC}"/>
              </a:ext>
            </a:extLst>
          </p:cNvPr>
          <p:cNvSpPr txBox="1"/>
          <p:nvPr/>
        </p:nvSpPr>
        <p:spPr>
          <a:xfrm>
            <a:off x="689897" y="1985262"/>
            <a:ext cx="205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othamBook" pitchFamily="2" charset="77"/>
              </a:rPr>
              <a:t>June 2021</a:t>
            </a:r>
          </a:p>
          <a:p>
            <a:r>
              <a:rPr lang="en-US" dirty="0">
                <a:latin typeface="GothamBook" pitchFamily="2" charset="77"/>
              </a:rPr>
              <a:t>Co-founders’ $100k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029809-9E1F-644D-A5F0-B676F4BC75B6}"/>
              </a:ext>
            </a:extLst>
          </p:cNvPr>
          <p:cNvSpPr/>
          <p:nvPr/>
        </p:nvSpPr>
        <p:spPr>
          <a:xfrm>
            <a:off x="798383" y="1394027"/>
            <a:ext cx="252000" cy="252000"/>
          </a:xfrm>
          <a:prstGeom prst="rect">
            <a:avLst/>
          </a:prstGeom>
          <a:noFill/>
          <a:ln w="57150">
            <a:solidFill>
              <a:srgbClr val="D7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73A89C-5BAD-0D48-A169-9D5D6DB70D6B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1050383" y="1520027"/>
            <a:ext cx="3500341" cy="0"/>
          </a:xfrm>
          <a:prstGeom prst="line">
            <a:avLst/>
          </a:prstGeom>
          <a:noFill/>
          <a:ln w="57150">
            <a:solidFill>
              <a:srgbClr val="D7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5513A-5594-134D-A1AF-6154240E52CA}"/>
              </a:ext>
            </a:extLst>
          </p:cNvPr>
          <p:cNvSpPr/>
          <p:nvPr/>
        </p:nvSpPr>
        <p:spPr>
          <a:xfrm>
            <a:off x="4550724" y="1394027"/>
            <a:ext cx="252000" cy="252000"/>
          </a:xfrm>
          <a:prstGeom prst="rect">
            <a:avLst/>
          </a:prstGeom>
          <a:solidFill>
            <a:schemeClr val="bg1"/>
          </a:solidFill>
          <a:ln w="57150">
            <a:solidFill>
              <a:srgbClr val="D7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A789F-5807-D74E-8037-552D13F0B83B}"/>
              </a:ext>
            </a:extLst>
          </p:cNvPr>
          <p:cNvSpPr txBox="1"/>
          <p:nvPr/>
        </p:nvSpPr>
        <p:spPr>
          <a:xfrm>
            <a:off x="3453760" y="1985262"/>
            <a:ext cx="24459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othamBook" pitchFamily="2" charset="77"/>
              </a:rPr>
              <a:t>March 2022</a:t>
            </a:r>
          </a:p>
          <a:p>
            <a:pPr algn="ctr"/>
            <a:r>
              <a:rPr lang="en-US" dirty="0">
                <a:latin typeface="GothamBook" pitchFamily="2" charset="77"/>
              </a:rPr>
              <a:t>Pre-seed round $754k</a:t>
            </a:r>
          </a:p>
          <a:p>
            <a:br>
              <a:rPr lang="en-US" dirty="0">
                <a:latin typeface="GothamBook" pitchFamily="2" charset="77"/>
              </a:rPr>
            </a:br>
            <a:r>
              <a:rPr lang="en-US" dirty="0">
                <a:latin typeface="GothamBook" pitchFamily="2" charset="77"/>
              </a:rPr>
              <a:t>   incl.</a:t>
            </a:r>
          </a:p>
          <a:p>
            <a:r>
              <a:rPr lang="en-US" dirty="0">
                <a:latin typeface="GothamBook" pitchFamily="2" charset="77"/>
              </a:rPr>
              <a:t>   + angel investors</a:t>
            </a:r>
          </a:p>
          <a:p>
            <a:pPr algn="ctr"/>
            <a:endParaRPr lang="en-US" dirty="0">
              <a:latin typeface="GothamBook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4ABBA-DAA7-474D-814E-DEABEF80D66B}"/>
              </a:ext>
            </a:extLst>
          </p:cNvPr>
          <p:cNvSpPr/>
          <p:nvPr/>
        </p:nvSpPr>
        <p:spPr>
          <a:xfrm>
            <a:off x="8655795" y="1296433"/>
            <a:ext cx="435964" cy="435964"/>
          </a:xfrm>
          <a:prstGeom prst="rect">
            <a:avLst/>
          </a:prstGeom>
          <a:solidFill>
            <a:schemeClr val="bg1"/>
          </a:solidFill>
          <a:ln w="57150">
            <a:solidFill>
              <a:srgbClr val="2377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09CED9-BA28-C242-A4A3-FC9169119AAE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4802724" y="1514415"/>
            <a:ext cx="3853071" cy="5612"/>
          </a:xfrm>
          <a:prstGeom prst="line">
            <a:avLst/>
          </a:prstGeom>
          <a:noFill/>
          <a:ln w="57150">
            <a:solidFill>
              <a:srgbClr val="D7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5" name="Picture 2" descr="Flat6Labs - Home">
            <a:extLst>
              <a:ext uri="{FF2B5EF4-FFF2-40B4-BE49-F238E27FC236}">
                <a16:creationId xmlns:a16="http://schemas.microsoft.com/office/drawing/2014/main" id="{4E6B7C5C-80CE-1945-AEDC-9AF6EC14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71" y="2783270"/>
            <a:ext cx="1237801" cy="3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120B474-22F0-2E42-9650-0DA1D0CF5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466968"/>
              </p:ext>
            </p:extLst>
          </p:nvPr>
        </p:nvGraphicFramePr>
        <p:xfrm>
          <a:off x="6424800" y="2403624"/>
          <a:ext cx="5257148" cy="407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4492E0-AB57-DC43-A557-97BF67E26F48}"/>
              </a:ext>
            </a:extLst>
          </p:cNvPr>
          <p:cNvSpPr txBox="1"/>
          <p:nvPr/>
        </p:nvSpPr>
        <p:spPr>
          <a:xfrm>
            <a:off x="10017528" y="4596076"/>
            <a:ext cx="2156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kern="0" dirty="0">
                <a:solidFill>
                  <a:srgbClr val="606060"/>
                </a:solidFill>
                <a:latin typeface="Gotham Light"/>
              </a:rPr>
              <a:t>Back-end logistics,</a:t>
            </a:r>
          </a:p>
          <a:p>
            <a:pPr algn="ctr"/>
            <a:r>
              <a:rPr lang="en-US" sz="1200" i="1" kern="0" dirty="0">
                <a:solidFill>
                  <a:srgbClr val="606060"/>
                </a:solidFill>
                <a:latin typeface="Gotham Light"/>
              </a:rPr>
              <a:t>Subscription management &amp; customer experience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7D04D4-76D5-5D4C-B171-10C81BD5D8E4}"/>
              </a:ext>
            </a:extLst>
          </p:cNvPr>
          <p:cNvSpPr txBox="1"/>
          <p:nvPr/>
        </p:nvSpPr>
        <p:spPr>
          <a:xfrm>
            <a:off x="5984996" y="5541369"/>
            <a:ext cx="2156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kern="0" dirty="0">
                <a:solidFill>
                  <a:srgbClr val="606060"/>
                </a:solidFill>
                <a:latin typeface="Gotham Light"/>
              </a:rPr>
              <a:t>Procurement &amp;</a:t>
            </a:r>
            <a:br>
              <a:rPr lang="en-US" sz="1200" i="1" kern="0" dirty="0">
                <a:solidFill>
                  <a:srgbClr val="606060"/>
                </a:solidFill>
                <a:latin typeface="Gotham Light"/>
              </a:rPr>
            </a:br>
            <a:r>
              <a:rPr lang="en-US" sz="1200" i="1" kern="0" dirty="0">
                <a:solidFill>
                  <a:srgbClr val="606060"/>
                </a:solidFill>
                <a:latin typeface="Gotham Light"/>
              </a:rPr>
              <a:t>Customer Service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0350A-C10F-074E-A2B2-37D8326D4C9D}"/>
              </a:ext>
            </a:extLst>
          </p:cNvPr>
          <p:cNvSpPr txBox="1"/>
          <p:nvPr/>
        </p:nvSpPr>
        <p:spPr>
          <a:xfrm>
            <a:off x="5811094" y="3571747"/>
            <a:ext cx="2156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kern="0" dirty="0">
                <a:solidFill>
                  <a:srgbClr val="606060"/>
                </a:solidFill>
                <a:latin typeface="Gotham Light"/>
              </a:rPr>
              <a:t>B2B2C partnerships development</a:t>
            </a:r>
          </a:p>
        </p:txBody>
      </p:sp>
    </p:spTree>
    <p:extLst>
      <p:ext uri="{BB962C8B-B14F-4D97-AF65-F5344CB8AC3E}">
        <p14:creationId xmlns:p14="http://schemas.microsoft.com/office/powerpoint/2010/main" val="263472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35F51-379E-A7D6-820E-6DB2FC08F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66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E33196-4FF4-F542-2B72-6F520F6FDD7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FFFFF">
              <a:alpha val="627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grpSp>
        <p:nvGrpSpPr>
          <p:cNvPr id="14" name="Graphic 21">
            <a:extLst>
              <a:ext uri="{FF2B5EF4-FFF2-40B4-BE49-F238E27FC236}">
                <a16:creationId xmlns:a16="http://schemas.microsoft.com/office/drawing/2014/main" id="{70EAB32D-B960-8D40-AE72-DF0057C93703}"/>
              </a:ext>
            </a:extLst>
          </p:cNvPr>
          <p:cNvGrpSpPr/>
          <p:nvPr/>
        </p:nvGrpSpPr>
        <p:grpSpPr>
          <a:xfrm>
            <a:off x="723749" y="1581287"/>
            <a:ext cx="3562176" cy="728572"/>
            <a:chOff x="324218" y="6431015"/>
            <a:chExt cx="1056175" cy="196381"/>
          </a:xfrm>
          <a:solidFill>
            <a:srgbClr val="237788"/>
          </a:solidFill>
        </p:grpSpPr>
        <p:sp>
          <p:nvSpPr>
            <p:cNvPr id="15" name="Freeform: Shape 48">
              <a:extLst>
                <a:ext uri="{FF2B5EF4-FFF2-40B4-BE49-F238E27FC236}">
                  <a16:creationId xmlns:a16="http://schemas.microsoft.com/office/drawing/2014/main" id="{178B92DD-F36F-8A4B-B603-43E4DE31CC9E}"/>
                </a:ext>
              </a:extLst>
            </p:cNvPr>
            <p:cNvSpPr/>
            <p:nvPr/>
          </p:nvSpPr>
          <p:spPr>
            <a:xfrm>
              <a:off x="852720" y="6503524"/>
              <a:ext cx="5715" cy="4695"/>
            </a:xfrm>
            <a:custGeom>
              <a:avLst/>
              <a:gdLst>
                <a:gd name="connsiteX0" fmla="*/ 0 w 5715"/>
                <a:gd name="connsiteY0" fmla="*/ 4658 h 4695"/>
                <a:gd name="connsiteX1" fmla="*/ 38 w 5715"/>
                <a:gd name="connsiteY1" fmla="*/ 4696 h 4695"/>
                <a:gd name="connsiteX2" fmla="*/ 5715 w 5715"/>
                <a:gd name="connsiteY2" fmla="*/ 0 h 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695">
                  <a:moveTo>
                    <a:pt x="0" y="4658"/>
                  </a:moveTo>
                  <a:lnTo>
                    <a:pt x="38" y="4696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6" name="Freeform: Shape 49">
              <a:extLst>
                <a:ext uri="{FF2B5EF4-FFF2-40B4-BE49-F238E27FC236}">
                  <a16:creationId xmlns:a16="http://schemas.microsoft.com/office/drawing/2014/main" id="{D0BFA901-EB9A-3942-B3DD-DB563807113E}"/>
                </a:ext>
              </a:extLst>
            </p:cNvPr>
            <p:cNvSpPr/>
            <p:nvPr/>
          </p:nvSpPr>
          <p:spPr>
            <a:xfrm>
              <a:off x="324218" y="6431015"/>
              <a:ext cx="216748" cy="196129"/>
            </a:xfrm>
            <a:custGeom>
              <a:avLst/>
              <a:gdLst>
                <a:gd name="connsiteX0" fmla="*/ 171619 w 216748"/>
                <a:gd name="connsiteY0" fmla="*/ 0 h 196129"/>
                <a:gd name="connsiteX1" fmla="*/ 110879 w 216748"/>
                <a:gd name="connsiteY1" fmla="*/ 142641 h 196129"/>
                <a:gd name="connsiteX2" fmla="*/ 40120 w 216748"/>
                <a:gd name="connsiteY2" fmla="*/ 0 h 196129"/>
                <a:gd name="connsiteX3" fmla="*/ 16441 w 216748"/>
                <a:gd name="connsiteY3" fmla="*/ 0 h 196129"/>
                <a:gd name="connsiteX4" fmla="*/ 0 w 216748"/>
                <a:gd name="connsiteY4" fmla="*/ 196129 h 196129"/>
                <a:gd name="connsiteX5" fmla="*/ 10587 w 216748"/>
                <a:gd name="connsiteY5" fmla="*/ 196129 h 196129"/>
                <a:gd name="connsiteX6" fmla="*/ 25907 w 216748"/>
                <a:gd name="connsiteY6" fmla="*/ 32604 h 196129"/>
                <a:gd name="connsiteX7" fmla="*/ 103087 w 216748"/>
                <a:gd name="connsiteY7" fmla="*/ 186663 h 196129"/>
                <a:gd name="connsiteX8" fmla="*/ 171619 w 216748"/>
                <a:gd name="connsiteY8" fmla="*/ 27858 h 196129"/>
                <a:gd name="connsiteX9" fmla="*/ 186939 w 216748"/>
                <a:gd name="connsiteY9" fmla="*/ 196129 h 196129"/>
                <a:gd name="connsiteX10" fmla="*/ 216749 w 216748"/>
                <a:gd name="connsiteY10" fmla="*/ 196129 h 196129"/>
                <a:gd name="connsiteX11" fmla="*/ 199200 w 216748"/>
                <a:gd name="connsiteY11" fmla="*/ 0 h 1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48" h="196129">
                  <a:moveTo>
                    <a:pt x="171619" y="0"/>
                  </a:moveTo>
                  <a:lnTo>
                    <a:pt x="110879" y="142641"/>
                  </a:lnTo>
                  <a:lnTo>
                    <a:pt x="40120" y="0"/>
                  </a:lnTo>
                  <a:lnTo>
                    <a:pt x="16441" y="0"/>
                  </a:lnTo>
                  <a:lnTo>
                    <a:pt x="0" y="196129"/>
                  </a:lnTo>
                  <a:lnTo>
                    <a:pt x="10587" y="196129"/>
                  </a:lnTo>
                  <a:lnTo>
                    <a:pt x="25907" y="32604"/>
                  </a:lnTo>
                  <a:lnTo>
                    <a:pt x="103087" y="186663"/>
                  </a:lnTo>
                  <a:lnTo>
                    <a:pt x="171619" y="27858"/>
                  </a:lnTo>
                  <a:lnTo>
                    <a:pt x="186939" y="196129"/>
                  </a:lnTo>
                  <a:lnTo>
                    <a:pt x="216749" y="196129"/>
                  </a:lnTo>
                  <a:lnTo>
                    <a:pt x="199200" y="0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7" name="Freeform: Shape 50">
              <a:extLst>
                <a:ext uri="{FF2B5EF4-FFF2-40B4-BE49-F238E27FC236}">
                  <a16:creationId xmlns:a16="http://schemas.microsoft.com/office/drawing/2014/main" id="{F7967DB0-7C1C-6347-844E-5A069D5CC3EE}"/>
                </a:ext>
              </a:extLst>
            </p:cNvPr>
            <p:cNvSpPr/>
            <p:nvPr/>
          </p:nvSpPr>
          <p:spPr>
            <a:xfrm>
              <a:off x="558792" y="6431015"/>
              <a:ext cx="205897" cy="196129"/>
            </a:xfrm>
            <a:custGeom>
              <a:avLst/>
              <a:gdLst>
                <a:gd name="connsiteX0" fmla="*/ 89995 w 205897"/>
                <a:gd name="connsiteY0" fmla="*/ 0 h 196129"/>
                <a:gd name="connsiteX1" fmla="*/ 0 w 205897"/>
                <a:gd name="connsiteY1" fmla="*/ 196129 h 196129"/>
                <a:gd name="connsiteX2" fmla="*/ 11707 w 205897"/>
                <a:gd name="connsiteY2" fmla="*/ 196129 h 196129"/>
                <a:gd name="connsiteX3" fmla="*/ 34278 w 205897"/>
                <a:gd name="connsiteY3" fmla="*/ 147097 h 196129"/>
                <a:gd name="connsiteX4" fmla="*/ 151566 w 205897"/>
                <a:gd name="connsiteY4" fmla="*/ 147097 h 196129"/>
                <a:gd name="connsiteX5" fmla="*/ 173860 w 205897"/>
                <a:gd name="connsiteY5" fmla="*/ 196129 h 196129"/>
                <a:gd name="connsiteX6" fmla="*/ 205897 w 205897"/>
                <a:gd name="connsiteY6" fmla="*/ 196129 h 196129"/>
                <a:gd name="connsiteX7" fmla="*/ 114518 w 205897"/>
                <a:gd name="connsiteY7" fmla="*/ 0 h 196129"/>
                <a:gd name="connsiteX8" fmla="*/ 89995 w 205897"/>
                <a:gd name="connsiteY8" fmla="*/ 0 h 196129"/>
                <a:gd name="connsiteX9" fmla="*/ 39289 w 205897"/>
                <a:gd name="connsiteY9" fmla="*/ 136523 h 196129"/>
                <a:gd name="connsiteX10" fmla="*/ 93344 w 205897"/>
                <a:gd name="connsiteY10" fmla="*/ 19223 h 196129"/>
                <a:gd name="connsiteX11" fmla="*/ 146555 w 205897"/>
                <a:gd name="connsiteY11" fmla="*/ 136523 h 196129"/>
                <a:gd name="connsiteX12" fmla="*/ 39289 w 205897"/>
                <a:gd name="connsiteY12" fmla="*/ 136523 h 1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897" h="196129">
                  <a:moveTo>
                    <a:pt x="89995" y="0"/>
                  </a:moveTo>
                  <a:lnTo>
                    <a:pt x="0" y="196129"/>
                  </a:lnTo>
                  <a:lnTo>
                    <a:pt x="11707" y="196129"/>
                  </a:lnTo>
                  <a:lnTo>
                    <a:pt x="34278" y="147097"/>
                  </a:lnTo>
                  <a:lnTo>
                    <a:pt x="151566" y="147097"/>
                  </a:lnTo>
                  <a:lnTo>
                    <a:pt x="173860" y="196129"/>
                  </a:lnTo>
                  <a:lnTo>
                    <a:pt x="205897" y="196129"/>
                  </a:lnTo>
                  <a:lnTo>
                    <a:pt x="114518" y="0"/>
                  </a:lnTo>
                  <a:lnTo>
                    <a:pt x="89995" y="0"/>
                  </a:lnTo>
                  <a:close/>
                  <a:moveTo>
                    <a:pt x="39289" y="136523"/>
                  </a:moveTo>
                  <a:lnTo>
                    <a:pt x="93344" y="19223"/>
                  </a:lnTo>
                  <a:lnTo>
                    <a:pt x="146555" y="136523"/>
                  </a:lnTo>
                  <a:lnTo>
                    <a:pt x="39289" y="136523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8" name="Freeform: Shape 51">
              <a:extLst>
                <a:ext uri="{FF2B5EF4-FFF2-40B4-BE49-F238E27FC236}">
                  <a16:creationId xmlns:a16="http://schemas.microsoft.com/office/drawing/2014/main" id="{F60EB249-9D95-E942-9315-0DF02176456F}"/>
                </a:ext>
              </a:extLst>
            </p:cNvPr>
            <p:cNvSpPr/>
            <p:nvPr/>
          </p:nvSpPr>
          <p:spPr>
            <a:xfrm>
              <a:off x="788091" y="6431015"/>
              <a:ext cx="159080" cy="196141"/>
            </a:xfrm>
            <a:custGeom>
              <a:avLst/>
              <a:gdLst>
                <a:gd name="connsiteX0" fmla="*/ 64667 w 159080"/>
                <a:gd name="connsiteY0" fmla="*/ 77205 h 196141"/>
                <a:gd name="connsiteX1" fmla="*/ 64629 w 159080"/>
                <a:gd name="connsiteY1" fmla="*/ 77180 h 196141"/>
                <a:gd name="connsiteX2" fmla="*/ 70345 w 159080"/>
                <a:gd name="connsiteY2" fmla="*/ 72510 h 196141"/>
                <a:gd name="connsiteX3" fmla="*/ 96050 w 159080"/>
                <a:gd name="connsiteY3" fmla="*/ 51260 h 196141"/>
                <a:gd name="connsiteX4" fmla="*/ 96201 w 159080"/>
                <a:gd name="connsiteY4" fmla="*/ 51386 h 196141"/>
                <a:gd name="connsiteX5" fmla="*/ 159081 w 159080"/>
                <a:gd name="connsiteY5" fmla="*/ 0 h 196141"/>
                <a:gd name="connsiteX6" fmla="*/ 145145 w 159080"/>
                <a:gd name="connsiteY6" fmla="*/ 0 h 196141"/>
                <a:gd name="connsiteX7" fmla="*/ 27304 w 159080"/>
                <a:gd name="connsiteY7" fmla="*/ 98065 h 196141"/>
                <a:gd name="connsiteX8" fmla="*/ 27304 w 159080"/>
                <a:gd name="connsiteY8" fmla="*/ 0 h 196141"/>
                <a:gd name="connsiteX9" fmla="*/ 0 w 159080"/>
                <a:gd name="connsiteY9" fmla="*/ 0 h 196141"/>
                <a:gd name="connsiteX10" fmla="*/ 0 w 159080"/>
                <a:gd name="connsiteY10" fmla="*/ 196142 h 196141"/>
                <a:gd name="connsiteX11" fmla="*/ 27304 w 159080"/>
                <a:gd name="connsiteY11" fmla="*/ 196142 h 196141"/>
                <a:gd name="connsiteX12" fmla="*/ 27304 w 159080"/>
                <a:gd name="connsiteY12" fmla="*/ 109218 h 196141"/>
                <a:gd name="connsiteX13" fmla="*/ 27304 w 159080"/>
                <a:gd name="connsiteY13" fmla="*/ 108954 h 196141"/>
                <a:gd name="connsiteX14" fmla="*/ 27292 w 159080"/>
                <a:gd name="connsiteY14" fmla="*/ 108098 h 19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080" h="196141">
                  <a:moveTo>
                    <a:pt x="64667" y="77205"/>
                  </a:moveTo>
                  <a:lnTo>
                    <a:pt x="64629" y="77180"/>
                  </a:lnTo>
                  <a:lnTo>
                    <a:pt x="70345" y="72510"/>
                  </a:lnTo>
                  <a:lnTo>
                    <a:pt x="96050" y="51260"/>
                  </a:lnTo>
                  <a:lnTo>
                    <a:pt x="96201" y="51386"/>
                  </a:lnTo>
                  <a:lnTo>
                    <a:pt x="159081" y="0"/>
                  </a:lnTo>
                  <a:lnTo>
                    <a:pt x="145145" y="0"/>
                  </a:lnTo>
                  <a:lnTo>
                    <a:pt x="27304" y="98065"/>
                  </a:lnTo>
                  <a:lnTo>
                    <a:pt x="27304" y="0"/>
                  </a:lnTo>
                  <a:lnTo>
                    <a:pt x="0" y="0"/>
                  </a:lnTo>
                  <a:lnTo>
                    <a:pt x="0" y="196142"/>
                  </a:lnTo>
                  <a:lnTo>
                    <a:pt x="27304" y="196142"/>
                  </a:lnTo>
                  <a:lnTo>
                    <a:pt x="27304" y="109218"/>
                  </a:lnTo>
                  <a:lnTo>
                    <a:pt x="27304" y="108954"/>
                  </a:lnTo>
                  <a:lnTo>
                    <a:pt x="27292" y="108098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9" name="Freeform: Shape 52">
              <a:extLst>
                <a:ext uri="{FF2B5EF4-FFF2-40B4-BE49-F238E27FC236}">
                  <a16:creationId xmlns:a16="http://schemas.microsoft.com/office/drawing/2014/main" id="{BA64DE40-6B04-A84E-B481-F28340A166D4}"/>
                </a:ext>
              </a:extLst>
            </p:cNvPr>
            <p:cNvSpPr/>
            <p:nvPr/>
          </p:nvSpPr>
          <p:spPr>
            <a:xfrm>
              <a:off x="858776" y="6540484"/>
              <a:ext cx="98983" cy="86671"/>
            </a:xfrm>
            <a:custGeom>
              <a:avLst/>
              <a:gdLst>
                <a:gd name="connsiteX0" fmla="*/ 0 w 98983"/>
                <a:gd name="connsiteY0" fmla="*/ 17939 h 86671"/>
                <a:gd name="connsiteX1" fmla="*/ 62212 w 98983"/>
                <a:gd name="connsiteY1" fmla="*/ 86672 h 86671"/>
                <a:gd name="connsiteX2" fmla="*/ 98983 w 98983"/>
                <a:gd name="connsiteY2" fmla="*/ 86672 h 86671"/>
                <a:gd name="connsiteX3" fmla="*/ 22470 w 98983"/>
                <a:gd name="connsiteY3" fmla="*/ 0 h 8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83" h="86671">
                  <a:moveTo>
                    <a:pt x="0" y="17939"/>
                  </a:moveTo>
                  <a:lnTo>
                    <a:pt x="62212" y="86672"/>
                  </a:lnTo>
                  <a:lnTo>
                    <a:pt x="98983" y="86672"/>
                  </a:lnTo>
                  <a:lnTo>
                    <a:pt x="22470" y="0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20" name="Freeform: Shape 53">
              <a:extLst>
                <a:ext uri="{FF2B5EF4-FFF2-40B4-BE49-F238E27FC236}">
                  <a16:creationId xmlns:a16="http://schemas.microsoft.com/office/drawing/2014/main" id="{5961AB0E-2339-134B-9AAE-F018BE526756}"/>
                </a:ext>
              </a:extLst>
            </p:cNvPr>
            <p:cNvSpPr/>
            <p:nvPr/>
          </p:nvSpPr>
          <p:spPr>
            <a:xfrm>
              <a:off x="980330" y="6431015"/>
              <a:ext cx="205897" cy="196129"/>
            </a:xfrm>
            <a:custGeom>
              <a:avLst/>
              <a:gdLst>
                <a:gd name="connsiteX0" fmla="*/ 89983 w 205897"/>
                <a:gd name="connsiteY0" fmla="*/ 0 h 196129"/>
                <a:gd name="connsiteX1" fmla="*/ 0 w 205897"/>
                <a:gd name="connsiteY1" fmla="*/ 196129 h 196129"/>
                <a:gd name="connsiteX2" fmla="*/ 11707 w 205897"/>
                <a:gd name="connsiteY2" fmla="*/ 196129 h 196129"/>
                <a:gd name="connsiteX3" fmla="*/ 34278 w 205897"/>
                <a:gd name="connsiteY3" fmla="*/ 147097 h 196129"/>
                <a:gd name="connsiteX4" fmla="*/ 151565 w 205897"/>
                <a:gd name="connsiteY4" fmla="*/ 147097 h 196129"/>
                <a:gd name="connsiteX5" fmla="*/ 173860 w 205897"/>
                <a:gd name="connsiteY5" fmla="*/ 196129 h 196129"/>
                <a:gd name="connsiteX6" fmla="*/ 205897 w 205897"/>
                <a:gd name="connsiteY6" fmla="*/ 196129 h 196129"/>
                <a:gd name="connsiteX7" fmla="*/ 114505 w 205897"/>
                <a:gd name="connsiteY7" fmla="*/ 0 h 196129"/>
                <a:gd name="connsiteX8" fmla="*/ 89983 w 205897"/>
                <a:gd name="connsiteY8" fmla="*/ 0 h 196129"/>
                <a:gd name="connsiteX9" fmla="*/ 39276 w 205897"/>
                <a:gd name="connsiteY9" fmla="*/ 136523 h 196129"/>
                <a:gd name="connsiteX10" fmla="*/ 93331 w 205897"/>
                <a:gd name="connsiteY10" fmla="*/ 19223 h 196129"/>
                <a:gd name="connsiteX11" fmla="*/ 146543 w 205897"/>
                <a:gd name="connsiteY11" fmla="*/ 136523 h 196129"/>
                <a:gd name="connsiteX12" fmla="*/ 39276 w 205897"/>
                <a:gd name="connsiteY12" fmla="*/ 136523 h 1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897" h="196129">
                  <a:moveTo>
                    <a:pt x="89983" y="0"/>
                  </a:moveTo>
                  <a:lnTo>
                    <a:pt x="0" y="196129"/>
                  </a:lnTo>
                  <a:lnTo>
                    <a:pt x="11707" y="196129"/>
                  </a:lnTo>
                  <a:lnTo>
                    <a:pt x="34278" y="147097"/>
                  </a:lnTo>
                  <a:lnTo>
                    <a:pt x="151565" y="147097"/>
                  </a:lnTo>
                  <a:lnTo>
                    <a:pt x="173860" y="196129"/>
                  </a:lnTo>
                  <a:lnTo>
                    <a:pt x="205897" y="196129"/>
                  </a:lnTo>
                  <a:lnTo>
                    <a:pt x="114505" y="0"/>
                  </a:lnTo>
                  <a:lnTo>
                    <a:pt x="89983" y="0"/>
                  </a:lnTo>
                  <a:close/>
                  <a:moveTo>
                    <a:pt x="39276" y="136523"/>
                  </a:moveTo>
                  <a:lnTo>
                    <a:pt x="93331" y="19223"/>
                  </a:lnTo>
                  <a:lnTo>
                    <a:pt x="146543" y="136523"/>
                  </a:lnTo>
                  <a:lnTo>
                    <a:pt x="39276" y="136523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21" name="Freeform: Shape 54">
              <a:extLst>
                <a:ext uri="{FF2B5EF4-FFF2-40B4-BE49-F238E27FC236}">
                  <a16:creationId xmlns:a16="http://schemas.microsoft.com/office/drawing/2014/main" id="{E9CD2F4F-44E1-8547-AB63-E50AC2235D53}"/>
                </a:ext>
              </a:extLst>
            </p:cNvPr>
            <p:cNvSpPr/>
            <p:nvPr/>
          </p:nvSpPr>
          <p:spPr>
            <a:xfrm>
              <a:off x="1209617" y="6431015"/>
              <a:ext cx="171065" cy="196129"/>
            </a:xfrm>
            <a:custGeom>
              <a:avLst/>
              <a:gdLst>
                <a:gd name="connsiteX0" fmla="*/ 160478 w 171065"/>
                <a:gd name="connsiteY0" fmla="*/ 0 h 196129"/>
                <a:gd name="connsiteX1" fmla="*/ 160478 w 171065"/>
                <a:gd name="connsiteY1" fmla="*/ 171065 h 196129"/>
                <a:gd name="connsiteX2" fmla="*/ 31761 w 171065"/>
                <a:gd name="connsiteY2" fmla="*/ 0 h 196129"/>
                <a:gd name="connsiteX3" fmla="*/ 0 w 171065"/>
                <a:gd name="connsiteY3" fmla="*/ 0 h 196129"/>
                <a:gd name="connsiteX4" fmla="*/ 0 w 171065"/>
                <a:gd name="connsiteY4" fmla="*/ 196129 h 196129"/>
                <a:gd name="connsiteX5" fmla="*/ 10864 w 171065"/>
                <a:gd name="connsiteY5" fmla="*/ 196129 h 196129"/>
                <a:gd name="connsiteX6" fmla="*/ 10864 w 171065"/>
                <a:gd name="connsiteY6" fmla="*/ 18946 h 196129"/>
                <a:gd name="connsiteX7" fmla="*/ 144591 w 171065"/>
                <a:gd name="connsiteY7" fmla="*/ 196129 h 196129"/>
                <a:gd name="connsiteX8" fmla="*/ 171065 w 171065"/>
                <a:gd name="connsiteY8" fmla="*/ 196129 h 196129"/>
                <a:gd name="connsiteX9" fmla="*/ 171065 w 171065"/>
                <a:gd name="connsiteY9" fmla="*/ 0 h 19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65" h="196129">
                  <a:moveTo>
                    <a:pt x="160478" y="0"/>
                  </a:moveTo>
                  <a:lnTo>
                    <a:pt x="160478" y="171065"/>
                  </a:lnTo>
                  <a:lnTo>
                    <a:pt x="31761" y="0"/>
                  </a:lnTo>
                  <a:lnTo>
                    <a:pt x="0" y="0"/>
                  </a:lnTo>
                  <a:lnTo>
                    <a:pt x="0" y="196129"/>
                  </a:lnTo>
                  <a:lnTo>
                    <a:pt x="10864" y="196129"/>
                  </a:lnTo>
                  <a:lnTo>
                    <a:pt x="10864" y="18946"/>
                  </a:lnTo>
                  <a:lnTo>
                    <a:pt x="144591" y="196129"/>
                  </a:lnTo>
                  <a:lnTo>
                    <a:pt x="171065" y="196129"/>
                  </a:lnTo>
                  <a:lnTo>
                    <a:pt x="171065" y="0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22" name="Freeform: Shape 55">
              <a:extLst>
                <a:ext uri="{FF2B5EF4-FFF2-40B4-BE49-F238E27FC236}">
                  <a16:creationId xmlns:a16="http://schemas.microsoft.com/office/drawing/2014/main" id="{1DBA3DEC-722C-244D-A384-F7556D1F8FB5}"/>
                </a:ext>
              </a:extLst>
            </p:cNvPr>
            <p:cNvSpPr/>
            <p:nvPr/>
          </p:nvSpPr>
          <p:spPr>
            <a:xfrm>
              <a:off x="858436" y="6482275"/>
              <a:ext cx="25856" cy="21249"/>
            </a:xfrm>
            <a:custGeom>
              <a:avLst/>
              <a:gdLst>
                <a:gd name="connsiteX0" fmla="*/ 0 w 25856"/>
                <a:gd name="connsiteY0" fmla="*/ 21249 h 21249"/>
                <a:gd name="connsiteX1" fmla="*/ 25857 w 25856"/>
                <a:gd name="connsiteY1" fmla="*/ 126 h 21249"/>
                <a:gd name="connsiteX2" fmla="*/ 25706 w 25856"/>
                <a:gd name="connsiteY2" fmla="*/ 0 h 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6" h="21249">
                  <a:moveTo>
                    <a:pt x="0" y="21249"/>
                  </a:moveTo>
                  <a:lnTo>
                    <a:pt x="25857" y="126"/>
                  </a:lnTo>
                  <a:lnTo>
                    <a:pt x="25706" y="0"/>
                  </a:lnTo>
                  <a:close/>
                </a:path>
              </a:pathLst>
            </a:custGeom>
            <a:grpFill/>
            <a:ln w="124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hlinkClick r:id="rId4"/>
            <a:extLst>
              <a:ext uri="{FF2B5EF4-FFF2-40B4-BE49-F238E27FC236}">
                <a16:creationId xmlns:a16="http://schemas.microsoft.com/office/drawing/2014/main" id="{85CBA1FB-5B6F-3947-AF2F-C37C46EA9276}"/>
              </a:ext>
            </a:extLst>
          </p:cNvPr>
          <p:cNvSpPr txBox="1"/>
          <p:nvPr/>
        </p:nvSpPr>
        <p:spPr>
          <a:xfrm>
            <a:off x="1671889" y="3709086"/>
            <a:ext cx="4047812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ld"/>
                <a:ea typeface="+mn-ea"/>
                <a:cs typeface="+mn-cs"/>
              </a:rPr>
              <a:t>+ 971 56 369 1189</a:t>
            </a:r>
          </a:p>
        </p:txBody>
      </p:sp>
      <p:pic>
        <p:nvPicPr>
          <p:cNvPr id="24" name="Picture 24" descr="whatsapp icon">
            <a:extLst>
              <a:ext uri="{FF2B5EF4-FFF2-40B4-BE49-F238E27FC236}">
                <a16:creationId xmlns:a16="http://schemas.microsoft.com/office/drawing/2014/main" id="{42AA6DA2-2560-B242-BD98-15FB7974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90" y="3768060"/>
            <a:ext cx="450187" cy="463629"/>
          </a:xfrm>
          <a:prstGeom prst="rect">
            <a:avLst/>
          </a:prstGeom>
          <a:solidFill>
            <a:srgbClr val="237788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655FAE-9F7A-F442-826A-D46C3E5A8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100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240" y="4555512"/>
            <a:ext cx="454032" cy="467587"/>
          </a:xfrm>
          <a:prstGeom prst="rect">
            <a:avLst/>
          </a:prstGeom>
          <a:solidFill>
            <a:srgbClr val="237788"/>
          </a:solidFill>
        </p:spPr>
      </p:pic>
      <p:sp>
        <p:nvSpPr>
          <p:cNvPr id="26" name="TextBox 25">
            <a:hlinkClick r:id="rId8"/>
            <a:extLst>
              <a:ext uri="{FF2B5EF4-FFF2-40B4-BE49-F238E27FC236}">
                <a16:creationId xmlns:a16="http://schemas.microsoft.com/office/drawing/2014/main" id="{6026BCE3-0295-1146-A68E-C349CEA68ACC}"/>
              </a:ext>
            </a:extLst>
          </p:cNvPr>
          <p:cNvSpPr txBox="1"/>
          <p:nvPr/>
        </p:nvSpPr>
        <p:spPr>
          <a:xfrm>
            <a:off x="1671889" y="4468616"/>
            <a:ext cx="4047812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otham Bold"/>
                <a:ea typeface="+mn-ea"/>
                <a:cs typeface="+mn-cs"/>
              </a:rPr>
              <a:t>www.makanhome.ae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0938F9-8541-8A45-98E8-F6C9D6AE00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063"/>
                    </a14:imgEffect>
                    <a14:imgEffect>
                      <a14:saturation sat="135000"/>
                    </a14:imgEffect>
                    <a14:imgEffect>
                      <a14:brightnessContrast bright="100000" contras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198" y="5280441"/>
            <a:ext cx="476919" cy="491158"/>
          </a:xfrm>
          <a:prstGeom prst="rect">
            <a:avLst/>
          </a:prstGeom>
          <a:solidFill>
            <a:srgbClr val="237788"/>
          </a:solidFill>
          <a:ln>
            <a:noFill/>
          </a:ln>
        </p:spPr>
      </p:pic>
      <p:sp>
        <p:nvSpPr>
          <p:cNvPr id="28" name="TextBox 27">
            <a:hlinkClick r:id="rId11"/>
            <a:extLst>
              <a:ext uri="{FF2B5EF4-FFF2-40B4-BE49-F238E27FC236}">
                <a16:creationId xmlns:a16="http://schemas.microsoft.com/office/drawing/2014/main" id="{3F467431-80FD-764F-902D-797A9E4F3070}"/>
              </a:ext>
            </a:extLst>
          </p:cNvPr>
          <p:cNvSpPr txBox="1"/>
          <p:nvPr/>
        </p:nvSpPr>
        <p:spPr>
          <a:xfrm>
            <a:off x="1671889" y="5228436"/>
            <a:ext cx="4047812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ld"/>
                <a:ea typeface="+mn-ea"/>
                <a:cs typeface="+mn-cs"/>
              </a:rPr>
              <a:t>@makanhome</a:t>
            </a:r>
          </a:p>
        </p:txBody>
      </p:sp>
      <p:pic>
        <p:nvPicPr>
          <p:cNvPr id="29" name="Graphic 28" descr="Email with solid fill">
            <a:extLst>
              <a:ext uri="{FF2B5EF4-FFF2-40B4-BE49-F238E27FC236}">
                <a16:creationId xmlns:a16="http://schemas.microsoft.com/office/drawing/2014/main" id="{E690A139-3307-D14A-BDBB-49C50D5646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1691" y="2931080"/>
            <a:ext cx="516155" cy="516155"/>
          </a:xfrm>
          <a:prstGeom prst="rect">
            <a:avLst/>
          </a:prstGeom>
        </p:spPr>
      </p:pic>
      <p:sp>
        <p:nvSpPr>
          <p:cNvPr id="30" name="TextBox 29">
            <a:hlinkClick r:id="rId4"/>
            <a:extLst>
              <a:ext uri="{FF2B5EF4-FFF2-40B4-BE49-F238E27FC236}">
                <a16:creationId xmlns:a16="http://schemas.microsoft.com/office/drawing/2014/main" id="{971084A2-C69D-5C4F-8532-A10AA58E468D}"/>
              </a:ext>
            </a:extLst>
          </p:cNvPr>
          <p:cNvSpPr txBox="1"/>
          <p:nvPr/>
        </p:nvSpPr>
        <p:spPr>
          <a:xfrm>
            <a:off x="1671889" y="2956390"/>
            <a:ext cx="5034712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ld"/>
                <a:ea typeface="+mn-ea"/>
                <a:cs typeface="+mn-cs"/>
              </a:rPr>
              <a:t>youssef.sekkat@makanhome.ae</a:t>
            </a:r>
          </a:p>
        </p:txBody>
      </p:sp>
    </p:spTree>
    <p:extLst>
      <p:ext uri="{BB962C8B-B14F-4D97-AF65-F5344CB8AC3E}">
        <p14:creationId xmlns:p14="http://schemas.microsoft.com/office/powerpoint/2010/main" val="369260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60851E-E1E2-16E8-1D4A-147ACCC7E3F7}"/>
              </a:ext>
            </a:extLst>
          </p:cNvPr>
          <p:cNvSpPr/>
          <p:nvPr/>
        </p:nvSpPr>
        <p:spPr>
          <a:xfrm>
            <a:off x="421005" y="2131594"/>
            <a:ext cx="11349990" cy="3581837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7DEEC-DAD4-8136-85BC-FD2665BDF116}"/>
              </a:ext>
            </a:extLst>
          </p:cNvPr>
          <p:cNvSpPr txBox="1"/>
          <p:nvPr/>
        </p:nvSpPr>
        <p:spPr>
          <a:xfrm>
            <a:off x="421005" y="376178"/>
            <a:ext cx="1134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WHO WE ARE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3" name="Picture 2" descr="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F7D9B82-E26A-C0C9-2A9C-618CDF62F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14926"/>
          <a:stretch/>
        </p:blipFill>
        <p:spPr>
          <a:xfrm>
            <a:off x="3443740" y="1435261"/>
            <a:ext cx="5304520" cy="491855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63074F4-DCE2-8884-789C-5E3353AAB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5F47DE-547B-CA65-89CA-50527E30CD07}"/>
              </a:ext>
            </a:extLst>
          </p:cNvPr>
          <p:cNvSpPr txBox="1"/>
          <p:nvPr/>
        </p:nvSpPr>
        <p:spPr>
          <a:xfrm>
            <a:off x="-1054267" y="3316201"/>
            <a:ext cx="4291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237788"/>
                </a:solidFill>
                <a:latin typeface="GothamMedium" pitchFamily="2" charset="77"/>
              </a:rPr>
              <a:t>Youssef </a:t>
            </a:r>
            <a:r>
              <a:rPr lang="en-US" sz="2200" dirty="0" err="1">
                <a:solidFill>
                  <a:srgbClr val="237788"/>
                </a:solidFill>
                <a:latin typeface="GothamMedium" pitchFamily="2" charset="77"/>
              </a:rPr>
              <a:t>Sekkat</a:t>
            </a:r>
            <a:endParaRPr lang="en-AE" sz="22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BBF0CA-A38E-3AE3-C9EB-3A91F5201BF9}"/>
              </a:ext>
            </a:extLst>
          </p:cNvPr>
          <p:cNvSpPr txBox="1"/>
          <p:nvPr/>
        </p:nvSpPr>
        <p:spPr>
          <a:xfrm>
            <a:off x="8878646" y="3317602"/>
            <a:ext cx="4291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237788"/>
                </a:solidFill>
                <a:latin typeface="GothamMedium" pitchFamily="2" charset="77"/>
              </a:rPr>
              <a:t>Othmane</a:t>
            </a:r>
            <a:r>
              <a:rPr lang="en-US" sz="2200" dirty="0">
                <a:solidFill>
                  <a:srgbClr val="237788"/>
                </a:solidFill>
                <a:latin typeface="GothamMedium" pitchFamily="2" charset="77"/>
              </a:rPr>
              <a:t> </a:t>
            </a:r>
            <a:r>
              <a:rPr lang="en-US" sz="2200" dirty="0" err="1">
                <a:solidFill>
                  <a:srgbClr val="237788"/>
                </a:solidFill>
                <a:latin typeface="GothamMedium" pitchFamily="2" charset="77"/>
              </a:rPr>
              <a:t>Saifaoui</a:t>
            </a:r>
            <a:endParaRPr lang="en-AE" sz="22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3E0FDF-A447-6543-B61B-81785BDC7749}"/>
              </a:ext>
            </a:extLst>
          </p:cNvPr>
          <p:cNvSpPr/>
          <p:nvPr/>
        </p:nvSpPr>
        <p:spPr>
          <a:xfrm>
            <a:off x="1489241" y="3679093"/>
            <a:ext cx="176356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>
                <a:solidFill>
                  <a:schemeClr val="tx2"/>
                </a:solidFill>
              </a:rPr>
              <a:t>Ex – Manager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5" name="Picture 4" descr="Consulting Opportunities | Boston Consulting Group Careers">
            <a:extLst>
              <a:ext uri="{FF2B5EF4-FFF2-40B4-BE49-F238E27FC236}">
                <a16:creationId xmlns:a16="http://schemas.microsoft.com/office/drawing/2014/main" id="{8E2A1973-6233-AB45-A33F-6336011D6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3"/>
          <a:stretch/>
        </p:blipFill>
        <p:spPr bwMode="auto">
          <a:xfrm>
            <a:off x="8939191" y="4138556"/>
            <a:ext cx="525396" cy="4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8193A74-248D-E945-B9A9-485DE7FFC930}"/>
              </a:ext>
            </a:extLst>
          </p:cNvPr>
          <p:cNvSpPr/>
          <p:nvPr/>
        </p:nvSpPr>
        <p:spPr>
          <a:xfrm>
            <a:off x="8883078" y="3679093"/>
            <a:ext cx="176356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2"/>
                </a:solidFill>
              </a:rPr>
              <a:t>Ex – Manager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1" name="Picture 2" descr="Careers in Management Consulting at Oliver Wyman">
            <a:extLst>
              <a:ext uri="{FF2B5EF4-FFF2-40B4-BE49-F238E27FC236}">
                <a16:creationId xmlns:a16="http://schemas.microsoft.com/office/drawing/2014/main" id="{66031DC3-3F10-B64F-82B6-0F3A414B9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2" b="-1"/>
          <a:stretch/>
        </p:blipFill>
        <p:spPr bwMode="auto">
          <a:xfrm>
            <a:off x="2761204" y="4248309"/>
            <a:ext cx="250871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areers in Management Consulting at Oliver Wyman">
            <a:extLst>
              <a:ext uri="{FF2B5EF4-FFF2-40B4-BE49-F238E27FC236}">
                <a16:creationId xmlns:a16="http://schemas.microsoft.com/office/drawing/2014/main" id="{BDC8BB54-3891-8741-8282-7D18256FB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b="-1"/>
          <a:stretch/>
        </p:blipFill>
        <p:spPr bwMode="auto">
          <a:xfrm>
            <a:off x="2500334" y="4548813"/>
            <a:ext cx="736433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5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7DEEC-DAD4-8136-85BC-FD2665BDF116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PROBLEM (1/2)</a:t>
            </a:r>
          </a:p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Renters stay on average 18 months in their homes</a:t>
            </a:r>
            <a:endParaRPr lang="en-US" sz="32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FFA9014-20D8-E6B0-9DA9-D91B0109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F8012EEE-8D54-AC58-7AC4-295597C876F4}"/>
              </a:ext>
            </a:extLst>
          </p:cNvPr>
          <p:cNvSpPr/>
          <p:nvPr/>
        </p:nvSpPr>
        <p:spPr>
          <a:xfrm>
            <a:off x="462209" y="3402459"/>
            <a:ext cx="1252215" cy="1636724"/>
          </a:xfrm>
          <a:prstGeom prst="arc">
            <a:avLst>
              <a:gd name="adj1" fmla="val 15573899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4D5A67D-8A68-AC5D-0C10-4E4C42380899}"/>
              </a:ext>
            </a:extLst>
          </p:cNvPr>
          <p:cNvSpPr/>
          <p:nvPr/>
        </p:nvSpPr>
        <p:spPr>
          <a:xfrm>
            <a:off x="2965928" y="3402461"/>
            <a:ext cx="1252215" cy="1636724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F83B4D2-E639-B182-7AE3-7F32CBB8E543}"/>
              </a:ext>
            </a:extLst>
          </p:cNvPr>
          <p:cNvSpPr/>
          <p:nvPr/>
        </p:nvSpPr>
        <p:spPr>
          <a:xfrm flipV="1">
            <a:off x="4218143" y="3384914"/>
            <a:ext cx="1252215" cy="1636724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6594CC0F-19C2-E235-4737-CC9A04CAF2D9}"/>
              </a:ext>
            </a:extLst>
          </p:cNvPr>
          <p:cNvSpPr/>
          <p:nvPr/>
        </p:nvSpPr>
        <p:spPr>
          <a:xfrm>
            <a:off x="5470139" y="3402462"/>
            <a:ext cx="1252215" cy="1636724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6ABA722-B415-2A9B-682A-2AAD663921A9}"/>
              </a:ext>
            </a:extLst>
          </p:cNvPr>
          <p:cNvSpPr/>
          <p:nvPr/>
        </p:nvSpPr>
        <p:spPr>
          <a:xfrm flipV="1">
            <a:off x="6722354" y="3384917"/>
            <a:ext cx="1252215" cy="1636726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71E19C1-195F-5B2C-C190-6E6F17D540FD}"/>
              </a:ext>
            </a:extLst>
          </p:cNvPr>
          <p:cNvSpPr/>
          <p:nvPr/>
        </p:nvSpPr>
        <p:spPr>
          <a:xfrm>
            <a:off x="7973858" y="3402463"/>
            <a:ext cx="1252215" cy="1636726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A49DEBD-91F5-59C6-C573-4D0162AA101F}"/>
              </a:ext>
            </a:extLst>
          </p:cNvPr>
          <p:cNvSpPr/>
          <p:nvPr/>
        </p:nvSpPr>
        <p:spPr>
          <a:xfrm flipV="1">
            <a:off x="9226073" y="3384915"/>
            <a:ext cx="1252215" cy="1636724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90F3B0F-6C65-7411-B537-D06C37BB1018}"/>
              </a:ext>
            </a:extLst>
          </p:cNvPr>
          <p:cNvSpPr/>
          <p:nvPr/>
        </p:nvSpPr>
        <p:spPr>
          <a:xfrm>
            <a:off x="10477577" y="3402462"/>
            <a:ext cx="1252215" cy="1636724"/>
          </a:xfrm>
          <a:prstGeom prst="arc">
            <a:avLst>
              <a:gd name="adj1" fmla="val 10842904"/>
              <a:gd name="adj2" fmla="val 1501327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F5B0699-96B6-0AB0-5BD1-9A2D2976E655}"/>
              </a:ext>
            </a:extLst>
          </p:cNvPr>
          <p:cNvSpPr/>
          <p:nvPr/>
        </p:nvSpPr>
        <p:spPr>
          <a:xfrm flipV="1">
            <a:off x="1734334" y="3384915"/>
            <a:ext cx="1252215" cy="1636724"/>
          </a:xfrm>
          <a:prstGeom prst="arc">
            <a:avLst>
              <a:gd name="adj1" fmla="val 10842904"/>
              <a:gd name="adj2" fmla="val 21593138"/>
            </a:avLst>
          </a:prstGeom>
          <a:noFill/>
          <a:ln w="25400">
            <a:solidFill>
              <a:srgbClr val="237788">
                <a:alpha val="67059"/>
              </a:srgbClr>
            </a:solidFill>
            <a:prstDash val="dash"/>
          </a:ln>
          <a:effectLst>
            <a:outerShdw blurRad="4318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E5534C-47AB-772D-923C-047785789452}"/>
              </a:ext>
            </a:extLst>
          </p:cNvPr>
          <p:cNvSpPr txBox="1"/>
          <p:nvPr/>
        </p:nvSpPr>
        <p:spPr>
          <a:xfrm>
            <a:off x="-7524" y="2059087"/>
            <a:ext cx="2045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othamBook" pitchFamily="2" charset="77"/>
              </a:rPr>
              <a:t>2011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8F16FC-CB1A-CA85-9A17-9040F31042CF}"/>
              </a:ext>
            </a:extLst>
          </p:cNvPr>
          <p:cNvSpPr txBox="1"/>
          <p:nvPr/>
        </p:nvSpPr>
        <p:spPr>
          <a:xfrm>
            <a:off x="9937015" y="2001651"/>
            <a:ext cx="2045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othamBook" pitchFamily="2" charset="77"/>
              </a:rPr>
              <a:t>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CB6471-9317-9FE2-12D8-6ED6320E3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234" y="3895617"/>
            <a:ext cx="1060414" cy="4219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EE58D68-9B0C-7692-69B7-349D1125A367}"/>
              </a:ext>
            </a:extLst>
          </p:cNvPr>
          <p:cNvSpPr txBox="1"/>
          <p:nvPr/>
        </p:nvSpPr>
        <p:spPr>
          <a:xfrm>
            <a:off x="1838510" y="393748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Studio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5B60EF-1E72-4946-7224-09E2F878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03" y="3895616"/>
            <a:ext cx="1060414" cy="42194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D131C48-4D26-1756-5F53-5AA391CF85EE}"/>
              </a:ext>
            </a:extLst>
          </p:cNvPr>
          <p:cNvSpPr txBox="1"/>
          <p:nvPr/>
        </p:nvSpPr>
        <p:spPr>
          <a:xfrm>
            <a:off x="5565792" y="3951126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1-bed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05DADD-E240-D99C-CF7F-A7F8E2D18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407" y="3889717"/>
            <a:ext cx="1060414" cy="42194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06F22BB-3432-0C46-45C0-26ED9EFA6E1F}"/>
              </a:ext>
            </a:extLst>
          </p:cNvPr>
          <p:cNvSpPr txBox="1"/>
          <p:nvPr/>
        </p:nvSpPr>
        <p:spPr>
          <a:xfrm>
            <a:off x="6802823" y="394449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1- bed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9226CA0-9CF3-E606-C239-8439D1057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11" y="3889717"/>
            <a:ext cx="1060414" cy="4219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8BC2565-7CE8-80C8-2041-664B41CAF409}"/>
              </a:ext>
            </a:extLst>
          </p:cNvPr>
          <p:cNvSpPr txBox="1"/>
          <p:nvPr/>
        </p:nvSpPr>
        <p:spPr>
          <a:xfrm>
            <a:off x="8080560" y="3951125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1-bed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1EB6CF3-EF68-8129-433E-4110F5538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828" y="3895616"/>
            <a:ext cx="1060414" cy="4219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77C099-6CE6-DC9B-A5A9-254BA79FFFD7}"/>
              </a:ext>
            </a:extLst>
          </p:cNvPr>
          <p:cNvSpPr txBox="1"/>
          <p:nvPr/>
        </p:nvSpPr>
        <p:spPr>
          <a:xfrm>
            <a:off x="3080891" y="3949142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3-bed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9935BB-AC67-24D7-7718-C2F92988D334}"/>
              </a:ext>
            </a:extLst>
          </p:cNvPr>
          <p:cNvSpPr txBox="1"/>
          <p:nvPr/>
        </p:nvSpPr>
        <p:spPr>
          <a:xfrm>
            <a:off x="3099466" y="4271943"/>
            <a:ext cx="106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w</a:t>
            </a:r>
            <a:r>
              <a:rPr lang="en-AE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ith mates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E4FDC-D7C4-4546-D41E-BD8F502F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043" y="3895616"/>
            <a:ext cx="1060414" cy="4219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C0E9F9-9728-9243-914C-0FAED2C7FB51}"/>
              </a:ext>
            </a:extLst>
          </p:cNvPr>
          <p:cNvSpPr txBox="1"/>
          <p:nvPr/>
        </p:nvSpPr>
        <p:spPr>
          <a:xfrm>
            <a:off x="4293422" y="394449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2-bed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DAE13D-BC10-76B4-420B-DD2A788FCFC1}"/>
              </a:ext>
            </a:extLst>
          </p:cNvPr>
          <p:cNvSpPr txBox="1"/>
          <p:nvPr/>
        </p:nvSpPr>
        <p:spPr>
          <a:xfrm>
            <a:off x="4285146" y="4311657"/>
            <a:ext cx="106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w</a:t>
            </a:r>
            <a:r>
              <a:rPr lang="en-AE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ith mates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416AC98-DF64-5558-1A43-764A0BF4D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972" y="3889717"/>
            <a:ext cx="1060414" cy="4219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A168E0-C56E-66BC-7D38-98D379AC3C54}"/>
              </a:ext>
            </a:extLst>
          </p:cNvPr>
          <p:cNvSpPr txBox="1"/>
          <p:nvPr/>
        </p:nvSpPr>
        <p:spPr>
          <a:xfrm>
            <a:off x="9332064" y="394449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1 bed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515933-7172-ED54-60AC-535330180029}"/>
              </a:ext>
            </a:extLst>
          </p:cNvPr>
          <p:cNvSpPr txBox="1"/>
          <p:nvPr/>
        </p:nvSpPr>
        <p:spPr>
          <a:xfrm>
            <a:off x="9332064" y="4325348"/>
            <a:ext cx="106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as couple</a:t>
            </a:r>
            <a:endParaRPr lang="en-AE" sz="1200" dirty="0">
              <a:solidFill>
                <a:schemeClr val="bg1">
                  <a:lumMod val="50000"/>
                </a:schemeClr>
              </a:solidFill>
              <a:latin typeface="GothamLight" pitchFamily="2" charset="7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BB1A46-A9D5-A5C6-653D-98FF6078C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479" y="3889716"/>
            <a:ext cx="1060414" cy="42194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D57895C-11B0-A19A-1866-E2A14BCD8F01}"/>
              </a:ext>
            </a:extLst>
          </p:cNvPr>
          <p:cNvSpPr txBox="1"/>
          <p:nvPr/>
        </p:nvSpPr>
        <p:spPr>
          <a:xfrm>
            <a:off x="10583568" y="393748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2-bed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A93C83-9EF2-15DA-0932-91D2748DAFFB}"/>
              </a:ext>
            </a:extLst>
          </p:cNvPr>
          <p:cNvSpPr txBox="1"/>
          <p:nvPr/>
        </p:nvSpPr>
        <p:spPr>
          <a:xfrm>
            <a:off x="10573479" y="4310730"/>
            <a:ext cx="106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as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Light" pitchFamily="2" charset="77"/>
              </a:rPr>
              <a:t>couple</a:t>
            </a:r>
            <a:endParaRPr lang="en-AE" sz="1200" dirty="0">
              <a:solidFill>
                <a:schemeClr val="bg1">
                  <a:lumMod val="50000"/>
                </a:schemeClr>
              </a:solidFill>
              <a:latin typeface="GothamLight" pitchFamily="2" charset="77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7912092-A264-ED67-67F6-697DE5B43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257" y="2171368"/>
            <a:ext cx="8894129" cy="650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6D5333-9DD7-63F3-5DC3-253EA6AC7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07" y="3895987"/>
            <a:ext cx="1060414" cy="4219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ADA7DEF-29A1-FB0A-38AC-3364FB47FE2C}"/>
              </a:ext>
            </a:extLst>
          </p:cNvPr>
          <p:cNvSpPr txBox="1"/>
          <p:nvPr/>
        </p:nvSpPr>
        <p:spPr>
          <a:xfrm>
            <a:off x="558106" y="3946797"/>
            <a:ext cx="106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1600" dirty="0">
                <a:solidFill>
                  <a:schemeClr val="bg1"/>
                </a:solidFill>
                <a:latin typeface="GothamLight" pitchFamily="2" charset="77"/>
              </a:rPr>
              <a:t>Studio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BDCDBB-694C-F44B-B30A-530E53EF6D52}"/>
              </a:ext>
            </a:extLst>
          </p:cNvPr>
          <p:cNvSpPr/>
          <p:nvPr/>
        </p:nvSpPr>
        <p:spPr>
          <a:xfrm>
            <a:off x="368720" y="2854432"/>
            <a:ext cx="1305166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Paris</a:t>
            </a:r>
          </a:p>
        </p:txBody>
      </p:sp>
      <p:pic>
        <p:nvPicPr>
          <p:cNvPr id="67" name="Picture 2" descr="Flag of France - Wikipedia">
            <a:extLst>
              <a:ext uri="{FF2B5EF4-FFF2-40B4-BE49-F238E27FC236}">
                <a16:creationId xmlns:a16="http://schemas.microsoft.com/office/drawing/2014/main" id="{44FA39D7-213D-8142-A2E8-6A5DCA57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6" y="3275321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2789DAE-43A8-A742-BF3E-9B38B7829DED}"/>
              </a:ext>
            </a:extLst>
          </p:cNvPr>
          <p:cNvSpPr/>
          <p:nvPr/>
        </p:nvSpPr>
        <p:spPr>
          <a:xfrm>
            <a:off x="2761580" y="2868241"/>
            <a:ext cx="1579250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Singapore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3946D5-92C2-2F4A-8ED5-3F96184A2D30}"/>
              </a:ext>
            </a:extLst>
          </p:cNvPr>
          <p:cNvSpPr/>
          <p:nvPr/>
        </p:nvSpPr>
        <p:spPr>
          <a:xfrm>
            <a:off x="5458076" y="2868241"/>
            <a:ext cx="1305166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Paris</a:t>
            </a:r>
          </a:p>
        </p:txBody>
      </p:sp>
      <p:pic>
        <p:nvPicPr>
          <p:cNvPr id="70" name="Picture 2" descr="Flag of France - Wikipedia">
            <a:extLst>
              <a:ext uri="{FF2B5EF4-FFF2-40B4-BE49-F238E27FC236}">
                <a16:creationId xmlns:a16="http://schemas.microsoft.com/office/drawing/2014/main" id="{629FD60B-E6C8-074D-9C22-FDE26409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22" y="3289130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C190FFCC-C006-7F41-82C1-C71A1C3972DB}"/>
              </a:ext>
            </a:extLst>
          </p:cNvPr>
          <p:cNvSpPr/>
          <p:nvPr/>
        </p:nvSpPr>
        <p:spPr>
          <a:xfrm>
            <a:off x="7914237" y="2868241"/>
            <a:ext cx="1305166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Dubai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E279C85-094D-8F49-B102-86C0891D8123}"/>
              </a:ext>
            </a:extLst>
          </p:cNvPr>
          <p:cNvSpPr/>
          <p:nvPr/>
        </p:nvSpPr>
        <p:spPr>
          <a:xfrm>
            <a:off x="10322452" y="2868241"/>
            <a:ext cx="1305166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Dubai</a:t>
            </a:r>
          </a:p>
        </p:txBody>
      </p:sp>
      <p:pic>
        <p:nvPicPr>
          <p:cNvPr id="73" name="Picture 4" descr="Flag of Singapore - Wikipedia">
            <a:extLst>
              <a:ext uri="{FF2B5EF4-FFF2-40B4-BE49-F238E27FC236}">
                <a16:creationId xmlns:a16="http://schemas.microsoft.com/office/drawing/2014/main" id="{07616F49-D097-9D4F-BD51-B29FA188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83" y="3257122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Flag of the United Arab Emirates - Wikipedia">
            <a:extLst>
              <a:ext uri="{FF2B5EF4-FFF2-40B4-BE49-F238E27FC236}">
                <a16:creationId xmlns:a16="http://schemas.microsoft.com/office/drawing/2014/main" id="{CB56F24A-4492-0848-8804-08412BBF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34" y="3296135"/>
            <a:ext cx="439570" cy="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Flag of the United Arab Emirates - Wikipedia">
            <a:extLst>
              <a:ext uri="{FF2B5EF4-FFF2-40B4-BE49-F238E27FC236}">
                <a16:creationId xmlns:a16="http://schemas.microsoft.com/office/drawing/2014/main" id="{1CCF7A53-F5D8-294B-AFE4-EF127603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04" y="3296135"/>
            <a:ext cx="439570" cy="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E08A98AF-1B0B-914B-AB48-9A39F6A1D3BE}"/>
              </a:ext>
            </a:extLst>
          </p:cNvPr>
          <p:cNvSpPr/>
          <p:nvPr/>
        </p:nvSpPr>
        <p:spPr>
          <a:xfrm>
            <a:off x="1597618" y="5247247"/>
            <a:ext cx="1579250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Gotham" panose="02000504050000020004" pitchFamily="2" charset="0"/>
              </a:rPr>
              <a:t>Singapore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07BD42A-FB48-1742-95EC-A4BF39715E79}"/>
              </a:ext>
            </a:extLst>
          </p:cNvPr>
          <p:cNvSpPr/>
          <p:nvPr/>
        </p:nvSpPr>
        <p:spPr>
          <a:xfrm>
            <a:off x="4279188" y="5247247"/>
            <a:ext cx="1186514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Paris</a:t>
            </a:r>
          </a:p>
        </p:txBody>
      </p:sp>
      <p:pic>
        <p:nvPicPr>
          <p:cNvPr id="78" name="Picture 2" descr="Flag of France - Wikipedia">
            <a:extLst>
              <a:ext uri="{FF2B5EF4-FFF2-40B4-BE49-F238E27FC236}">
                <a16:creationId xmlns:a16="http://schemas.microsoft.com/office/drawing/2014/main" id="{8035AC68-1B78-414E-BCCC-A8A4471D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23" y="4938665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0A7C4CE-9B07-814C-B2DD-DF941290426C}"/>
              </a:ext>
            </a:extLst>
          </p:cNvPr>
          <p:cNvSpPr/>
          <p:nvPr/>
        </p:nvSpPr>
        <p:spPr>
          <a:xfrm>
            <a:off x="6792480" y="5247247"/>
            <a:ext cx="1186514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Paris</a:t>
            </a:r>
          </a:p>
        </p:txBody>
      </p:sp>
      <p:pic>
        <p:nvPicPr>
          <p:cNvPr id="80" name="Picture 2" descr="Flag of France - Wikipedia">
            <a:extLst>
              <a:ext uri="{FF2B5EF4-FFF2-40B4-BE49-F238E27FC236}">
                <a16:creationId xmlns:a16="http://schemas.microsoft.com/office/drawing/2014/main" id="{C0011F42-7BD8-E542-A069-BCDCBF4F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15" y="4938665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2E9F7BAA-937B-1A4F-B9A1-70D3C52C97A7}"/>
              </a:ext>
            </a:extLst>
          </p:cNvPr>
          <p:cNvSpPr/>
          <p:nvPr/>
        </p:nvSpPr>
        <p:spPr>
          <a:xfrm>
            <a:off x="9271788" y="5247247"/>
            <a:ext cx="1186514" cy="215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>
                <a:solidFill>
                  <a:schemeClr val="tx2"/>
                </a:solidFill>
                <a:latin typeface="Gotham" panose="02000504050000020004" pitchFamily="2" charset="0"/>
              </a:rPr>
              <a:t>Dubai</a:t>
            </a:r>
          </a:p>
        </p:txBody>
      </p:sp>
      <p:pic>
        <p:nvPicPr>
          <p:cNvPr id="82" name="Picture 4" descr="Flag of Singapore - Wikipedia">
            <a:extLst>
              <a:ext uri="{FF2B5EF4-FFF2-40B4-BE49-F238E27FC236}">
                <a16:creationId xmlns:a16="http://schemas.microsoft.com/office/drawing/2014/main" id="{03829AC5-45F9-5B46-8BC9-35D41429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32" y="4980220"/>
            <a:ext cx="334844" cy="1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Flag of the United Arab Emirates - Wikipedia">
            <a:extLst>
              <a:ext uri="{FF2B5EF4-FFF2-40B4-BE49-F238E27FC236}">
                <a16:creationId xmlns:a16="http://schemas.microsoft.com/office/drawing/2014/main" id="{D1A41590-47D1-1F4B-BA33-7890DC96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260" y="4945670"/>
            <a:ext cx="439570" cy="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F9A32A-0A2A-2B49-AA9B-BDFF3C4AA061}"/>
              </a:ext>
            </a:extLst>
          </p:cNvPr>
          <p:cNvSpPr/>
          <p:nvPr/>
        </p:nvSpPr>
        <p:spPr>
          <a:xfrm>
            <a:off x="1227331" y="5813554"/>
            <a:ext cx="9737338" cy="454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 i="1" dirty="0">
                <a:solidFill>
                  <a:schemeClr val="tx1"/>
                </a:solidFill>
              </a:rPr>
              <a:t>“In total, more than 40k USD spent in furnishing 9 different places”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B626C3-5DF1-AB43-85D5-64B6F387A137}"/>
              </a:ext>
            </a:extLst>
          </p:cNvPr>
          <p:cNvSpPr/>
          <p:nvPr/>
        </p:nvSpPr>
        <p:spPr>
          <a:xfrm>
            <a:off x="505788" y="1311931"/>
            <a:ext cx="9737338" cy="454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E" dirty="0">
                <a:solidFill>
                  <a:schemeClr val="tx1"/>
                </a:solidFill>
              </a:rPr>
              <a:t>Founder’s story:</a:t>
            </a:r>
          </a:p>
        </p:txBody>
      </p:sp>
    </p:spTree>
    <p:extLst>
      <p:ext uri="{BB962C8B-B14F-4D97-AF65-F5344CB8AC3E}">
        <p14:creationId xmlns:p14="http://schemas.microsoft.com/office/powerpoint/2010/main" val="127071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7DEEC-DAD4-8136-85BC-FD2665BDF116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THE PROBLEM (2/2)</a:t>
            </a:r>
          </a:p>
          <a:p>
            <a:r>
              <a:rPr lang="en-AE" sz="2400" dirty="0">
                <a:solidFill>
                  <a:srgbClr val="237788"/>
                </a:solidFill>
                <a:latin typeface="GothamLight" pitchFamily="2" charset="77"/>
              </a:rPr>
              <a:t>Buying and owning furniture always comes with the same issues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3D051-060D-F2EA-E5B0-C7777109BD56}"/>
              </a:ext>
            </a:extLst>
          </p:cNvPr>
          <p:cNvSpPr/>
          <p:nvPr/>
        </p:nvSpPr>
        <p:spPr>
          <a:xfrm>
            <a:off x="1018015" y="2180988"/>
            <a:ext cx="3201643" cy="4032327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414C5-8FFF-18E0-E49B-EB70E0FA9301}"/>
              </a:ext>
            </a:extLst>
          </p:cNvPr>
          <p:cNvSpPr/>
          <p:nvPr/>
        </p:nvSpPr>
        <p:spPr>
          <a:xfrm>
            <a:off x="4492778" y="2180988"/>
            <a:ext cx="3201643" cy="4032327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0B6D4-9EA2-8994-9829-30DA535C450D}"/>
              </a:ext>
            </a:extLst>
          </p:cNvPr>
          <p:cNvSpPr txBox="1"/>
          <p:nvPr/>
        </p:nvSpPr>
        <p:spPr>
          <a:xfrm>
            <a:off x="1388006" y="5195385"/>
            <a:ext cx="2461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Medium" pitchFamily="2" charset="77"/>
              </a:rPr>
              <a:t>USD 15K</a:t>
            </a:r>
            <a:br>
              <a:rPr lang="en-US" sz="1600" dirty="0">
                <a:latin typeface="GothamMedium" pitchFamily="2" charset="77"/>
              </a:rPr>
            </a:br>
            <a:r>
              <a:rPr lang="en-US" sz="1400" dirty="0">
                <a:latin typeface="GothamMedium" pitchFamily="2" charset="77"/>
              </a:rPr>
              <a:t>paid upfront to buy </a:t>
            </a:r>
            <a:br>
              <a:rPr lang="en-US" sz="1400" dirty="0">
                <a:latin typeface="GothamMedium" pitchFamily="2" charset="77"/>
              </a:rPr>
            </a:br>
            <a:r>
              <a:rPr lang="en-US" sz="1400" dirty="0">
                <a:latin typeface="GothamMedium" pitchFamily="2" charset="77"/>
              </a:rPr>
              <a:t>furniture for a 1-bedroom</a:t>
            </a:r>
            <a:endParaRPr lang="en-US" sz="1600" dirty="0">
              <a:latin typeface="GothamMedium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B65C6-A225-10C2-1510-A6060CAD6E9B}"/>
              </a:ext>
            </a:extLst>
          </p:cNvPr>
          <p:cNvSpPr txBox="1"/>
          <p:nvPr/>
        </p:nvSpPr>
        <p:spPr>
          <a:xfrm>
            <a:off x="4974662" y="5195385"/>
            <a:ext cx="22378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Medium" pitchFamily="2" charset="77"/>
              </a:rPr>
              <a:t>2 months</a:t>
            </a:r>
            <a:br>
              <a:rPr lang="en-US" sz="1600" dirty="0">
                <a:latin typeface="GothamMedium" pitchFamily="2" charset="77"/>
              </a:rPr>
            </a:br>
            <a:r>
              <a:rPr lang="en-US" sz="1400" dirty="0">
                <a:latin typeface="GothamMedium" pitchFamily="2" charset="77"/>
              </a:rPr>
              <a:t>To source all </a:t>
            </a:r>
            <a:br>
              <a:rPr lang="en-US" sz="1400" dirty="0">
                <a:latin typeface="GothamMedium" pitchFamily="2" charset="77"/>
              </a:rPr>
            </a:br>
            <a:r>
              <a:rPr lang="en-US" sz="1400" dirty="0">
                <a:latin typeface="GothamMedium" pitchFamily="2" charset="77"/>
              </a:rPr>
              <a:t>furniture needed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3BD293B-49F4-FDCD-855C-D2E060FC7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B9992-05C8-79AC-017C-12C60FE2D83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3" t="27849" r="-53" b="5484"/>
          <a:stretch/>
        </p:blipFill>
        <p:spPr>
          <a:xfrm>
            <a:off x="1211154" y="2361620"/>
            <a:ext cx="2815364" cy="2815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30FD83-B2C2-1EA3-9771-48E80CD10EEA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8851" r="6235"/>
          <a:stretch/>
        </p:blipFill>
        <p:spPr>
          <a:xfrm>
            <a:off x="4685917" y="2361872"/>
            <a:ext cx="2815364" cy="2815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6C1AC8-E583-E842-A905-9FC44AA0FE84}"/>
              </a:ext>
            </a:extLst>
          </p:cNvPr>
          <p:cNvSpPr/>
          <p:nvPr/>
        </p:nvSpPr>
        <p:spPr>
          <a:xfrm>
            <a:off x="7967541" y="2180988"/>
            <a:ext cx="3201643" cy="4032327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C4830-BB6F-5A4D-A4A2-B6CC5C91A9E3}"/>
              </a:ext>
            </a:extLst>
          </p:cNvPr>
          <p:cNvSpPr txBox="1"/>
          <p:nvPr/>
        </p:nvSpPr>
        <p:spPr>
          <a:xfrm>
            <a:off x="8337532" y="5195385"/>
            <a:ext cx="2461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Medium" pitchFamily="2" charset="77"/>
              </a:rPr>
              <a:t>USD 2K</a:t>
            </a:r>
            <a:br>
              <a:rPr lang="en-US" sz="1600" dirty="0">
                <a:latin typeface="GothamMedium" pitchFamily="2" charset="77"/>
              </a:rPr>
            </a:br>
            <a:r>
              <a:rPr lang="en-US" sz="1400" dirty="0">
                <a:latin typeface="GothamMedium" pitchFamily="2" charset="77"/>
              </a:rPr>
              <a:t>from selling back furniture when moving out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2BC75A-329B-0946-96A6-5AF4E816CAE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21947" r="21087"/>
          <a:stretch/>
        </p:blipFill>
        <p:spPr>
          <a:xfrm>
            <a:off x="8160680" y="2361620"/>
            <a:ext cx="2815364" cy="2815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EE5797-C9E9-C14D-9F74-54B987E5563C}"/>
              </a:ext>
            </a:extLst>
          </p:cNvPr>
          <p:cNvSpPr txBox="1"/>
          <p:nvPr/>
        </p:nvSpPr>
        <p:spPr>
          <a:xfrm>
            <a:off x="1024086" y="1775720"/>
            <a:ext cx="3196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othamLight" pitchFamily="2" charset="77"/>
              </a:rPr>
              <a:t>Financial commitment</a:t>
            </a:r>
            <a:endParaRPr lang="en-US" sz="1400" dirty="0">
              <a:latin typeface="Gotham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D4F7C-EB17-1D47-9FD8-2496625ACF23}"/>
              </a:ext>
            </a:extLst>
          </p:cNvPr>
          <p:cNvSpPr txBox="1"/>
          <p:nvPr/>
        </p:nvSpPr>
        <p:spPr>
          <a:xfrm>
            <a:off x="4503865" y="1775720"/>
            <a:ext cx="3196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othamLight" pitchFamily="2" charset="77"/>
              </a:rPr>
              <a:t>Time commitment</a:t>
            </a:r>
            <a:endParaRPr lang="en-US" sz="1400" dirty="0">
              <a:latin typeface="Gotham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A821E-8366-CC45-8E75-ABB7EB47864F}"/>
              </a:ext>
            </a:extLst>
          </p:cNvPr>
          <p:cNvSpPr txBox="1"/>
          <p:nvPr/>
        </p:nvSpPr>
        <p:spPr>
          <a:xfrm>
            <a:off x="7979357" y="1775720"/>
            <a:ext cx="3196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othamLight" pitchFamily="2" charset="77"/>
              </a:rPr>
              <a:t>Strong depreciation cost &amp; hassle</a:t>
            </a:r>
            <a:endParaRPr lang="en-US" sz="1400" dirty="0">
              <a:latin typeface="Gotham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738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/>
          <p:cNvSpPr/>
          <p:nvPr/>
        </p:nvSpPr>
        <p:spPr bwMode="auto">
          <a:xfrm>
            <a:off x="2" y="692727"/>
            <a:ext cx="5235877" cy="207198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BE234807-EAB0-FDA4-622B-1CE392084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218" y="6431015"/>
            <a:ext cx="1056175" cy="1963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3EBFFF-4546-0C42-8CF8-C393E44E05BD}"/>
              </a:ext>
            </a:extLst>
          </p:cNvPr>
          <p:cNvGrpSpPr/>
          <p:nvPr/>
        </p:nvGrpSpPr>
        <p:grpSpPr>
          <a:xfrm>
            <a:off x="5836773" y="1741198"/>
            <a:ext cx="5076065" cy="4245596"/>
            <a:chOff x="6012591" y="1474757"/>
            <a:chExt cx="5563206" cy="4565565"/>
          </a:xfrm>
        </p:grpSpPr>
        <p:sp>
          <p:nvSpPr>
            <p:cNvPr id="81" name="Rectangle 80"/>
            <p:cNvSpPr/>
            <p:nvPr/>
          </p:nvSpPr>
          <p:spPr>
            <a:xfrm>
              <a:off x="8898598" y="4013444"/>
              <a:ext cx="2664000" cy="24282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Blueground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, Sonder</a:t>
              </a:r>
            </a:p>
          </p:txBody>
        </p:sp>
        <p:sp>
          <p:nvSpPr>
            <p:cNvPr id="8" name="Google Shape;368;p2">
              <a:extLst>
                <a:ext uri="{FF2B5EF4-FFF2-40B4-BE49-F238E27FC236}">
                  <a16:creationId xmlns:a16="http://schemas.microsoft.com/office/drawing/2014/main" id="{34225923-8B98-6C06-052C-F44CFC6C8D1B}"/>
                </a:ext>
              </a:extLst>
            </p:cNvPr>
            <p:cNvSpPr/>
            <p:nvPr/>
          </p:nvSpPr>
          <p:spPr>
            <a:xfrm>
              <a:off x="6022079" y="3981519"/>
              <a:ext cx="380275" cy="306673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rgbClr val="2377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664558" y="3974811"/>
              <a:ext cx="2103522" cy="320088"/>
            </a:xfrm>
            <a:prstGeom prst="rect">
              <a:avLst/>
            </a:prstGeom>
            <a:solidFill>
              <a:srgbClr val="2377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Home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D8542D-2FF7-B8DB-5E11-B8476D86AAD0}"/>
                </a:ext>
              </a:extLst>
            </p:cNvPr>
            <p:cNvSpPr/>
            <p:nvPr/>
          </p:nvSpPr>
          <p:spPr>
            <a:xfrm>
              <a:off x="8911797" y="1513389"/>
              <a:ext cx="2664000" cy="267122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Careem, Uber</a:t>
              </a:r>
            </a:p>
          </p:txBody>
        </p:sp>
        <p:sp>
          <p:nvSpPr>
            <p:cNvPr id="37" name="Google Shape;290;p2">
              <a:extLst>
                <a:ext uri="{FF2B5EF4-FFF2-40B4-BE49-F238E27FC236}">
                  <a16:creationId xmlns:a16="http://schemas.microsoft.com/office/drawing/2014/main" id="{2581E4FA-0FBB-4D49-FA27-4DE668C810EB}"/>
                </a:ext>
              </a:extLst>
            </p:cNvPr>
            <p:cNvSpPr/>
            <p:nvPr/>
          </p:nvSpPr>
          <p:spPr>
            <a:xfrm>
              <a:off x="6022079" y="1481465"/>
              <a:ext cx="393937" cy="306673"/>
            </a:xfrm>
            <a:custGeom>
              <a:avLst/>
              <a:gdLst/>
              <a:ahLst/>
              <a:cxnLst/>
              <a:rect l="l" t="t" r="r" b="b"/>
              <a:pathLst>
                <a:path w="73" h="57" extrusionOk="0">
                  <a:moveTo>
                    <a:pt x="73" y="45"/>
                  </a:moveTo>
                  <a:cubicBezTo>
                    <a:pt x="73" y="46"/>
                    <a:pt x="72" y="46"/>
                    <a:pt x="72" y="46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4"/>
                    <a:pt x="65" y="57"/>
                    <a:pt x="61" y="57"/>
                  </a:cubicBezTo>
                  <a:cubicBezTo>
                    <a:pt x="58" y="57"/>
                    <a:pt x="55" y="54"/>
                    <a:pt x="55" y="51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4"/>
                    <a:pt x="15" y="57"/>
                    <a:pt x="11" y="57"/>
                  </a:cubicBezTo>
                  <a:cubicBezTo>
                    <a:pt x="7" y="57"/>
                    <a:pt x="4" y="54"/>
                    <a:pt x="4" y="51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6"/>
                    <a:pt x="0" y="46"/>
                    <a:pt x="0" y="4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3" y="23"/>
                    <a:pt x="8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4"/>
                    <a:pt x="18" y="0"/>
                    <a:pt x="2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5" y="0"/>
                    <a:pt x="59" y="4"/>
                    <a:pt x="60" y="8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9" y="23"/>
                    <a:pt x="73" y="27"/>
                    <a:pt x="73" y="31"/>
                  </a:cubicBezTo>
                  <a:lnTo>
                    <a:pt x="73" y="45"/>
                  </a:lnTo>
                  <a:close/>
                  <a:moveTo>
                    <a:pt x="11" y="29"/>
                  </a:moveTo>
                  <a:cubicBezTo>
                    <a:pt x="8" y="29"/>
                    <a:pt x="5" y="31"/>
                    <a:pt x="5" y="35"/>
                  </a:cubicBezTo>
                  <a:cubicBezTo>
                    <a:pt x="5" y="38"/>
                    <a:pt x="8" y="40"/>
                    <a:pt x="11" y="40"/>
                  </a:cubicBezTo>
                  <a:cubicBezTo>
                    <a:pt x="14" y="40"/>
                    <a:pt x="17" y="38"/>
                    <a:pt x="17" y="35"/>
                  </a:cubicBezTo>
                  <a:cubicBezTo>
                    <a:pt x="17" y="31"/>
                    <a:pt x="14" y="29"/>
                    <a:pt x="11" y="29"/>
                  </a:cubicBezTo>
                  <a:close/>
                  <a:moveTo>
                    <a:pt x="54" y="23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9"/>
                    <a:pt x="21" y="10"/>
                    <a:pt x="21" y="10"/>
                  </a:cubicBezTo>
                  <a:cubicBezTo>
                    <a:pt x="18" y="23"/>
                    <a:pt x="18" y="23"/>
                    <a:pt x="18" y="23"/>
                  </a:cubicBezTo>
                  <a:lnTo>
                    <a:pt x="54" y="23"/>
                  </a:lnTo>
                  <a:close/>
                  <a:moveTo>
                    <a:pt x="61" y="29"/>
                  </a:moveTo>
                  <a:cubicBezTo>
                    <a:pt x="58" y="29"/>
                    <a:pt x="56" y="31"/>
                    <a:pt x="56" y="35"/>
                  </a:cubicBezTo>
                  <a:cubicBezTo>
                    <a:pt x="56" y="38"/>
                    <a:pt x="58" y="40"/>
                    <a:pt x="61" y="40"/>
                  </a:cubicBezTo>
                  <a:cubicBezTo>
                    <a:pt x="65" y="40"/>
                    <a:pt x="67" y="38"/>
                    <a:pt x="67" y="35"/>
                  </a:cubicBezTo>
                  <a:cubicBezTo>
                    <a:pt x="67" y="31"/>
                    <a:pt x="65" y="29"/>
                    <a:pt x="61" y="29"/>
                  </a:cubicBezTo>
                  <a:close/>
                </a:path>
              </a:pathLst>
            </a:custGeom>
            <a:solidFill>
              <a:srgbClr val="2377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BB012A-C6EA-89D3-4687-42F699ED5AD6}"/>
                </a:ext>
              </a:extLst>
            </p:cNvPr>
            <p:cNvSpPr/>
            <p:nvPr/>
          </p:nvSpPr>
          <p:spPr bwMode="auto">
            <a:xfrm>
              <a:off x="6664558" y="1474757"/>
              <a:ext cx="2103522" cy="320088"/>
            </a:xfrm>
            <a:prstGeom prst="rect">
              <a:avLst/>
            </a:prstGeom>
            <a:solidFill>
              <a:srgbClr val="2377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Transportation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BB37FB-19BC-A444-AF5E-3D84A2E306D7}"/>
                </a:ext>
              </a:extLst>
            </p:cNvPr>
            <p:cNvGrpSpPr/>
            <p:nvPr/>
          </p:nvGrpSpPr>
          <p:grpSpPr>
            <a:xfrm>
              <a:off x="6048989" y="3113691"/>
              <a:ext cx="340116" cy="361741"/>
              <a:chOff x="7942472" y="3178939"/>
              <a:chExt cx="340116" cy="36174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40" name="Google Shape;3551;p18">
                <a:extLst>
                  <a:ext uri="{FF2B5EF4-FFF2-40B4-BE49-F238E27FC236}">
                    <a16:creationId xmlns:a16="http://schemas.microsoft.com/office/drawing/2014/main" id="{1AE85A26-BEA4-1EAA-C291-A2A1B2E79873}"/>
                  </a:ext>
                </a:extLst>
              </p:cNvPr>
              <p:cNvSpPr/>
              <p:nvPr/>
            </p:nvSpPr>
            <p:spPr>
              <a:xfrm>
                <a:off x="7942472" y="3178939"/>
                <a:ext cx="340116" cy="36174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16" extrusionOk="0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6"/>
                      <a:pt x="3" y="109"/>
                      <a:pt x="7" y="109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13"/>
                      <a:pt x="18" y="116"/>
                      <a:pt x="22" y="116"/>
                    </a:cubicBezTo>
                    <a:cubicBezTo>
                      <a:pt x="26" y="116"/>
                      <a:pt x="29" y="113"/>
                      <a:pt x="29" y="109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0" y="113"/>
                      <a:pt x="83" y="116"/>
                      <a:pt x="87" y="116"/>
                    </a:cubicBezTo>
                    <a:cubicBezTo>
                      <a:pt x="91" y="116"/>
                      <a:pt x="94" y="113"/>
                      <a:pt x="94" y="109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6" y="109"/>
                      <a:pt x="109" y="106"/>
                      <a:pt x="109" y="102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9" y="3"/>
                      <a:pt x="106" y="0"/>
                      <a:pt x="102" y="0"/>
                    </a:cubicBezTo>
                    <a:close/>
                    <a:moveTo>
                      <a:pt x="94" y="94"/>
                    </a:move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4" y="58"/>
                      <a:pt x="94" y="58"/>
                      <a:pt x="94" y="58"/>
                    </a:cubicBezTo>
                    <a:lnTo>
                      <a:pt x="94" y="94"/>
                    </a:lnTo>
                    <a:close/>
                    <a:moveTo>
                      <a:pt x="94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94" y="15"/>
                      <a:pt x="94" y="15"/>
                      <a:pt x="94" y="15"/>
                    </a:cubicBezTo>
                    <a:lnTo>
                      <a:pt x="94" y="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3552;p18">
                <a:extLst>
                  <a:ext uri="{FF2B5EF4-FFF2-40B4-BE49-F238E27FC236}">
                    <a16:creationId xmlns:a16="http://schemas.microsoft.com/office/drawing/2014/main" id="{955B08A1-4D86-F83E-0C2C-0CB6DCFB6CD2}"/>
                  </a:ext>
                </a:extLst>
              </p:cNvPr>
              <p:cNvSpPr/>
              <p:nvPr/>
            </p:nvSpPr>
            <p:spPr>
              <a:xfrm>
                <a:off x="8011282" y="3381436"/>
                <a:ext cx="202497" cy="6881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5" extrusionOk="0">
                    <a:moveTo>
                      <a:pt x="103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103" y="35"/>
                    </a:lnTo>
                    <a:lnTo>
                      <a:pt x="103" y="0"/>
                    </a:lnTo>
                    <a:close/>
                    <a:moveTo>
                      <a:pt x="68" y="24"/>
                    </a:moveTo>
                    <a:lnTo>
                      <a:pt x="35" y="24"/>
                    </a:lnTo>
                    <a:lnTo>
                      <a:pt x="35" y="13"/>
                    </a:lnTo>
                    <a:lnTo>
                      <a:pt x="68" y="13"/>
                    </a:lnTo>
                    <a:lnTo>
                      <a:pt x="68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553;p18">
                <a:extLst>
                  <a:ext uri="{FF2B5EF4-FFF2-40B4-BE49-F238E27FC236}">
                    <a16:creationId xmlns:a16="http://schemas.microsoft.com/office/drawing/2014/main" id="{CD13DD7A-25CC-1E4E-8AF4-50975D82CCD1}"/>
                  </a:ext>
                </a:extLst>
              </p:cNvPr>
              <p:cNvSpPr/>
              <p:nvPr/>
            </p:nvSpPr>
            <p:spPr>
              <a:xfrm>
                <a:off x="8011282" y="3247749"/>
                <a:ext cx="202497" cy="6881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5" extrusionOk="0">
                    <a:moveTo>
                      <a:pt x="103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103" y="35"/>
                    </a:lnTo>
                    <a:lnTo>
                      <a:pt x="103" y="0"/>
                    </a:lnTo>
                    <a:close/>
                    <a:moveTo>
                      <a:pt x="68" y="22"/>
                    </a:moveTo>
                    <a:lnTo>
                      <a:pt x="35" y="22"/>
                    </a:lnTo>
                    <a:lnTo>
                      <a:pt x="35" y="11"/>
                    </a:lnTo>
                    <a:lnTo>
                      <a:pt x="68" y="11"/>
                    </a:lnTo>
                    <a:lnTo>
                      <a:pt x="6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E5B946-BCC7-80AB-55FB-1FFEB61AFF7D}"/>
                </a:ext>
              </a:extLst>
            </p:cNvPr>
            <p:cNvSpPr/>
            <p:nvPr/>
          </p:nvSpPr>
          <p:spPr bwMode="auto">
            <a:xfrm>
              <a:off x="6664558" y="3134517"/>
              <a:ext cx="2103522" cy="3200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Furniture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44BECD-88E5-AB63-1A85-C3F81A23A670}"/>
                </a:ext>
              </a:extLst>
            </p:cNvPr>
            <p:cNvSpPr/>
            <p:nvPr/>
          </p:nvSpPr>
          <p:spPr>
            <a:xfrm>
              <a:off x="8911797" y="5758867"/>
              <a:ext cx="2664000" cy="24282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Rent the Runway</a:t>
              </a:r>
            </a:p>
          </p:txBody>
        </p:sp>
        <p:sp>
          <p:nvSpPr>
            <p:cNvPr id="45" name="Google Shape;3582;p18">
              <a:extLst>
                <a:ext uri="{FF2B5EF4-FFF2-40B4-BE49-F238E27FC236}">
                  <a16:creationId xmlns:a16="http://schemas.microsoft.com/office/drawing/2014/main" id="{DD7B5D46-9AC0-3680-DEDF-5D30D656A6DB}"/>
                </a:ext>
              </a:extLst>
            </p:cNvPr>
            <p:cNvSpPr/>
            <p:nvPr/>
          </p:nvSpPr>
          <p:spPr>
            <a:xfrm>
              <a:off x="6079828" y="5751691"/>
              <a:ext cx="292100" cy="257175"/>
            </a:xfrm>
            <a:custGeom>
              <a:avLst/>
              <a:gdLst/>
              <a:ahLst/>
              <a:cxnLst/>
              <a:rect l="l" t="t" r="r" b="b"/>
              <a:pathLst>
                <a:path w="116" h="102" extrusionOk="0">
                  <a:moveTo>
                    <a:pt x="107" y="70"/>
                  </a:moveTo>
                  <a:cubicBezTo>
                    <a:pt x="66" y="47"/>
                    <a:pt x="66" y="47"/>
                    <a:pt x="66" y="47"/>
                  </a:cubicBezTo>
                  <a:cubicBezTo>
                    <a:pt x="66" y="45"/>
                    <a:pt x="67" y="42"/>
                    <a:pt x="69" y="41"/>
                  </a:cubicBezTo>
                  <a:cubicBezTo>
                    <a:pt x="76" y="37"/>
                    <a:pt x="80" y="30"/>
                    <a:pt x="80" y="22"/>
                  </a:cubicBezTo>
                  <a:cubicBezTo>
                    <a:pt x="80" y="10"/>
                    <a:pt x="70" y="0"/>
                    <a:pt x="58" y="0"/>
                  </a:cubicBezTo>
                  <a:cubicBezTo>
                    <a:pt x="46" y="0"/>
                    <a:pt x="37" y="10"/>
                    <a:pt x="37" y="22"/>
                  </a:cubicBezTo>
                  <a:cubicBezTo>
                    <a:pt x="37" y="26"/>
                    <a:pt x="40" y="29"/>
                    <a:pt x="44" y="29"/>
                  </a:cubicBezTo>
                  <a:cubicBezTo>
                    <a:pt x="48" y="29"/>
                    <a:pt x="51" y="26"/>
                    <a:pt x="51" y="22"/>
                  </a:cubicBezTo>
                  <a:cubicBezTo>
                    <a:pt x="51" y="18"/>
                    <a:pt x="54" y="15"/>
                    <a:pt x="58" y="15"/>
                  </a:cubicBezTo>
                  <a:cubicBezTo>
                    <a:pt x="62" y="15"/>
                    <a:pt x="66" y="18"/>
                    <a:pt x="66" y="22"/>
                  </a:cubicBezTo>
                  <a:cubicBezTo>
                    <a:pt x="66" y="25"/>
                    <a:pt x="64" y="27"/>
                    <a:pt x="62" y="28"/>
                  </a:cubicBezTo>
                  <a:cubicBezTo>
                    <a:pt x="55" y="32"/>
                    <a:pt x="51" y="39"/>
                    <a:pt x="51" y="47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4" y="74"/>
                    <a:pt x="0" y="81"/>
                    <a:pt x="0" y="87"/>
                  </a:cubicBezTo>
                  <a:cubicBezTo>
                    <a:pt x="0" y="95"/>
                    <a:pt x="7" y="102"/>
                    <a:pt x="15" y="102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10" y="102"/>
                    <a:pt x="116" y="95"/>
                    <a:pt x="116" y="87"/>
                  </a:cubicBezTo>
                  <a:cubicBezTo>
                    <a:pt x="116" y="81"/>
                    <a:pt x="112" y="74"/>
                    <a:pt x="107" y="70"/>
                  </a:cubicBezTo>
                  <a:close/>
                  <a:moveTo>
                    <a:pt x="15" y="87"/>
                  </a:moveTo>
                  <a:cubicBezTo>
                    <a:pt x="15" y="86"/>
                    <a:pt x="16" y="83"/>
                    <a:pt x="17" y="83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2" y="86"/>
                    <a:pt x="102" y="87"/>
                  </a:cubicBezTo>
                  <a:lnTo>
                    <a:pt x="15" y="87"/>
                  </a:lnTo>
                  <a:close/>
                </a:path>
              </a:pathLst>
            </a:custGeom>
            <a:solidFill>
              <a:srgbClr val="2377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BC1E1A-5107-9FA3-4C91-DE26A174B129}"/>
                </a:ext>
              </a:extLst>
            </p:cNvPr>
            <p:cNvSpPr/>
            <p:nvPr/>
          </p:nvSpPr>
          <p:spPr bwMode="auto">
            <a:xfrm>
              <a:off x="6664558" y="5720234"/>
              <a:ext cx="2103522" cy="320088"/>
            </a:xfrm>
            <a:prstGeom prst="rect">
              <a:avLst/>
            </a:prstGeom>
            <a:solidFill>
              <a:srgbClr val="2377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Clothing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F98CA8-AAAB-688A-A0CE-E4ECF66E51D6}"/>
                </a:ext>
              </a:extLst>
            </p:cNvPr>
            <p:cNvSpPr/>
            <p:nvPr/>
          </p:nvSpPr>
          <p:spPr>
            <a:xfrm>
              <a:off x="8911797" y="2332857"/>
              <a:ext cx="2664000" cy="267122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Anghami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, Spotify, Netflix</a:t>
              </a:r>
            </a:p>
          </p:txBody>
        </p:sp>
        <p:sp>
          <p:nvSpPr>
            <p:cNvPr id="38" name="Google Shape;1742;p9">
              <a:extLst>
                <a:ext uri="{FF2B5EF4-FFF2-40B4-BE49-F238E27FC236}">
                  <a16:creationId xmlns:a16="http://schemas.microsoft.com/office/drawing/2014/main" id="{CDDA9DE2-0B6D-F638-E060-C98DD4E24D56}"/>
                </a:ext>
              </a:extLst>
            </p:cNvPr>
            <p:cNvSpPr/>
            <p:nvPr/>
          </p:nvSpPr>
          <p:spPr>
            <a:xfrm>
              <a:off x="6035741" y="2308387"/>
              <a:ext cx="380275" cy="291763"/>
            </a:xfrm>
            <a:custGeom>
              <a:avLst/>
              <a:gdLst/>
              <a:ahLst/>
              <a:cxnLst/>
              <a:rect l="l" t="t" r="r" b="b"/>
              <a:pathLst>
                <a:path w="126" h="96" extrusionOk="0">
                  <a:moveTo>
                    <a:pt x="120" y="9"/>
                  </a:moveTo>
                  <a:cubicBezTo>
                    <a:pt x="119" y="6"/>
                    <a:pt x="116" y="4"/>
                    <a:pt x="113" y="3"/>
                  </a:cubicBezTo>
                  <a:cubicBezTo>
                    <a:pt x="97" y="1"/>
                    <a:pt x="80" y="0"/>
                    <a:pt x="63" y="0"/>
                  </a:cubicBezTo>
                  <a:cubicBezTo>
                    <a:pt x="46" y="0"/>
                    <a:pt x="29" y="1"/>
                    <a:pt x="12" y="3"/>
                  </a:cubicBezTo>
                  <a:cubicBezTo>
                    <a:pt x="9" y="4"/>
                    <a:pt x="7" y="6"/>
                    <a:pt x="6" y="9"/>
                  </a:cubicBezTo>
                  <a:cubicBezTo>
                    <a:pt x="0" y="34"/>
                    <a:pt x="0" y="59"/>
                    <a:pt x="6" y="84"/>
                  </a:cubicBezTo>
                  <a:cubicBezTo>
                    <a:pt x="7" y="87"/>
                    <a:pt x="9" y="89"/>
                    <a:pt x="12" y="89"/>
                  </a:cubicBezTo>
                  <a:cubicBezTo>
                    <a:pt x="21" y="90"/>
                    <a:pt x="29" y="91"/>
                    <a:pt x="37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5"/>
                    <a:pt x="48" y="96"/>
                    <a:pt x="63" y="96"/>
                  </a:cubicBezTo>
                  <a:cubicBezTo>
                    <a:pt x="78" y="96"/>
                    <a:pt x="90" y="95"/>
                    <a:pt x="90" y="92"/>
                  </a:cubicBezTo>
                  <a:cubicBezTo>
                    <a:pt x="90" y="92"/>
                    <a:pt x="89" y="92"/>
                    <a:pt x="89" y="92"/>
                  </a:cubicBezTo>
                  <a:cubicBezTo>
                    <a:pt x="97" y="91"/>
                    <a:pt x="105" y="90"/>
                    <a:pt x="113" y="89"/>
                  </a:cubicBezTo>
                  <a:cubicBezTo>
                    <a:pt x="116" y="89"/>
                    <a:pt x="119" y="87"/>
                    <a:pt x="120" y="84"/>
                  </a:cubicBezTo>
                  <a:cubicBezTo>
                    <a:pt x="126" y="59"/>
                    <a:pt x="126" y="34"/>
                    <a:pt x="120" y="9"/>
                  </a:cubicBezTo>
                  <a:close/>
                  <a:moveTo>
                    <a:pt x="112" y="82"/>
                  </a:moveTo>
                  <a:cubicBezTo>
                    <a:pt x="79" y="86"/>
                    <a:pt x="46" y="86"/>
                    <a:pt x="13" y="82"/>
                  </a:cubicBezTo>
                  <a:cubicBezTo>
                    <a:pt x="8" y="58"/>
                    <a:pt x="8" y="35"/>
                    <a:pt x="13" y="11"/>
                  </a:cubicBezTo>
                  <a:cubicBezTo>
                    <a:pt x="46" y="7"/>
                    <a:pt x="79" y="7"/>
                    <a:pt x="112" y="11"/>
                  </a:cubicBezTo>
                  <a:cubicBezTo>
                    <a:pt x="118" y="35"/>
                    <a:pt x="118" y="58"/>
                    <a:pt x="112" y="82"/>
                  </a:cubicBezTo>
                  <a:close/>
                  <a:moveTo>
                    <a:pt x="55" y="32"/>
                  </a:moveTo>
                  <a:cubicBezTo>
                    <a:pt x="55" y="33"/>
                    <a:pt x="54" y="34"/>
                    <a:pt x="53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7" y="36"/>
                    <a:pt x="37" y="37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46"/>
                    <a:pt x="35" y="46"/>
                    <a:pt x="34" y="46"/>
                  </a:cubicBezTo>
                  <a:cubicBezTo>
                    <a:pt x="33" y="46"/>
                    <a:pt x="32" y="46"/>
                    <a:pt x="32" y="4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5" y="32"/>
                    <a:pt x="36" y="32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4" y="30"/>
                    <a:pt x="55" y="31"/>
                    <a:pt x="55" y="32"/>
                  </a:cubicBezTo>
                  <a:close/>
                  <a:moveTo>
                    <a:pt x="103" y="31"/>
                  </a:moveTo>
                  <a:cubicBezTo>
                    <a:pt x="106" y="31"/>
                    <a:pt x="109" y="29"/>
                    <a:pt x="109" y="25"/>
                  </a:cubicBezTo>
                  <a:cubicBezTo>
                    <a:pt x="109" y="22"/>
                    <a:pt x="106" y="20"/>
                    <a:pt x="103" y="20"/>
                  </a:cubicBezTo>
                  <a:cubicBezTo>
                    <a:pt x="100" y="20"/>
                    <a:pt x="97" y="22"/>
                    <a:pt x="97" y="25"/>
                  </a:cubicBezTo>
                  <a:cubicBezTo>
                    <a:pt x="97" y="29"/>
                    <a:pt x="100" y="31"/>
                    <a:pt x="103" y="31"/>
                  </a:cubicBezTo>
                  <a:close/>
                  <a:moveTo>
                    <a:pt x="103" y="23"/>
                  </a:moveTo>
                  <a:cubicBezTo>
                    <a:pt x="104" y="23"/>
                    <a:pt x="105" y="24"/>
                    <a:pt x="105" y="25"/>
                  </a:cubicBezTo>
                  <a:cubicBezTo>
                    <a:pt x="105" y="26"/>
                    <a:pt x="104" y="27"/>
                    <a:pt x="103" y="27"/>
                  </a:cubicBezTo>
                  <a:cubicBezTo>
                    <a:pt x="102" y="27"/>
                    <a:pt x="101" y="26"/>
                    <a:pt x="101" y="25"/>
                  </a:cubicBezTo>
                  <a:cubicBezTo>
                    <a:pt x="101" y="24"/>
                    <a:pt x="102" y="23"/>
                    <a:pt x="103" y="23"/>
                  </a:cubicBezTo>
                  <a:close/>
                  <a:moveTo>
                    <a:pt x="113" y="60"/>
                  </a:moveTo>
                  <a:cubicBezTo>
                    <a:pt x="113" y="61"/>
                    <a:pt x="112" y="62"/>
                    <a:pt x="111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8" y="62"/>
                    <a:pt x="97" y="61"/>
                    <a:pt x="97" y="60"/>
                  </a:cubicBezTo>
                  <a:cubicBezTo>
                    <a:pt x="97" y="59"/>
                    <a:pt x="98" y="58"/>
                    <a:pt x="99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2" y="58"/>
                    <a:pt x="113" y="59"/>
                    <a:pt x="113" y="60"/>
                  </a:cubicBezTo>
                  <a:close/>
                  <a:moveTo>
                    <a:pt x="113" y="48"/>
                  </a:moveTo>
                  <a:cubicBezTo>
                    <a:pt x="113" y="49"/>
                    <a:pt x="112" y="50"/>
                    <a:pt x="111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8" y="50"/>
                    <a:pt x="97" y="49"/>
                    <a:pt x="97" y="48"/>
                  </a:cubicBezTo>
                  <a:cubicBezTo>
                    <a:pt x="97" y="47"/>
                    <a:pt x="98" y="46"/>
                    <a:pt x="99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2" y="46"/>
                    <a:pt x="113" y="47"/>
                    <a:pt x="113" y="48"/>
                  </a:cubicBezTo>
                  <a:close/>
                  <a:moveTo>
                    <a:pt x="109" y="71"/>
                  </a:moveTo>
                  <a:cubicBezTo>
                    <a:pt x="109" y="72"/>
                    <a:pt x="108" y="73"/>
                    <a:pt x="107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4" y="73"/>
                    <a:pt x="94" y="72"/>
                    <a:pt x="94" y="71"/>
                  </a:cubicBezTo>
                  <a:cubicBezTo>
                    <a:pt x="94" y="70"/>
                    <a:pt x="94" y="69"/>
                    <a:pt x="96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8" y="69"/>
                    <a:pt x="109" y="70"/>
                    <a:pt x="109" y="71"/>
                  </a:cubicBezTo>
                  <a:close/>
                  <a:moveTo>
                    <a:pt x="87" y="18"/>
                  </a:moveTo>
                  <a:cubicBezTo>
                    <a:pt x="76" y="16"/>
                    <a:pt x="66" y="15"/>
                    <a:pt x="55" y="15"/>
                  </a:cubicBezTo>
                  <a:cubicBezTo>
                    <a:pt x="45" y="15"/>
                    <a:pt x="34" y="16"/>
                    <a:pt x="24" y="18"/>
                  </a:cubicBezTo>
                  <a:cubicBezTo>
                    <a:pt x="23" y="18"/>
                    <a:pt x="21" y="19"/>
                    <a:pt x="21" y="21"/>
                  </a:cubicBezTo>
                  <a:cubicBezTo>
                    <a:pt x="16" y="37"/>
                    <a:pt x="16" y="55"/>
                    <a:pt x="21" y="71"/>
                  </a:cubicBezTo>
                  <a:cubicBezTo>
                    <a:pt x="21" y="73"/>
                    <a:pt x="23" y="74"/>
                    <a:pt x="24" y="74"/>
                  </a:cubicBezTo>
                  <a:cubicBezTo>
                    <a:pt x="34" y="76"/>
                    <a:pt x="45" y="77"/>
                    <a:pt x="55" y="77"/>
                  </a:cubicBezTo>
                  <a:cubicBezTo>
                    <a:pt x="66" y="77"/>
                    <a:pt x="76" y="76"/>
                    <a:pt x="87" y="74"/>
                  </a:cubicBezTo>
                  <a:cubicBezTo>
                    <a:pt x="88" y="74"/>
                    <a:pt x="89" y="73"/>
                    <a:pt x="89" y="71"/>
                  </a:cubicBezTo>
                  <a:cubicBezTo>
                    <a:pt x="95" y="55"/>
                    <a:pt x="95" y="37"/>
                    <a:pt x="89" y="21"/>
                  </a:cubicBezTo>
                  <a:cubicBezTo>
                    <a:pt x="89" y="19"/>
                    <a:pt x="88" y="18"/>
                    <a:pt x="87" y="18"/>
                  </a:cubicBezTo>
                  <a:close/>
                  <a:moveTo>
                    <a:pt x="86" y="70"/>
                  </a:moveTo>
                  <a:cubicBezTo>
                    <a:pt x="65" y="74"/>
                    <a:pt x="45" y="74"/>
                    <a:pt x="25" y="70"/>
                  </a:cubicBezTo>
                  <a:cubicBezTo>
                    <a:pt x="19" y="54"/>
                    <a:pt x="19" y="38"/>
                    <a:pt x="25" y="22"/>
                  </a:cubicBezTo>
                  <a:cubicBezTo>
                    <a:pt x="45" y="18"/>
                    <a:pt x="65" y="18"/>
                    <a:pt x="86" y="22"/>
                  </a:cubicBezTo>
                  <a:cubicBezTo>
                    <a:pt x="91" y="38"/>
                    <a:pt x="91" y="54"/>
                    <a:pt x="86" y="70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0"/>
                    <a:pt x="86" y="70"/>
                  </a:cubicBezTo>
                </a:path>
              </a:pathLst>
            </a:custGeom>
            <a:solidFill>
              <a:srgbClr val="2377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5DE4D0-BB12-CABE-3FCA-03BC48E3A181}"/>
                </a:ext>
              </a:extLst>
            </p:cNvPr>
            <p:cNvSpPr/>
            <p:nvPr/>
          </p:nvSpPr>
          <p:spPr bwMode="auto">
            <a:xfrm>
              <a:off x="6664558" y="2294224"/>
              <a:ext cx="2103522" cy="320088"/>
            </a:xfrm>
            <a:prstGeom prst="rect">
              <a:avLst/>
            </a:prstGeom>
            <a:solidFill>
              <a:srgbClr val="2377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Entertainment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D24696-DB0D-8F49-8475-ECC0DBD5AEE4}"/>
                </a:ext>
              </a:extLst>
            </p:cNvPr>
            <p:cNvSpPr/>
            <p:nvPr/>
          </p:nvSpPr>
          <p:spPr>
            <a:xfrm>
              <a:off x="8898598" y="4886154"/>
              <a:ext cx="2664000" cy="24282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Grover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9DBB7AB-48D0-5E43-B423-B3333250F788}"/>
                </a:ext>
              </a:extLst>
            </p:cNvPr>
            <p:cNvSpPr/>
            <p:nvPr/>
          </p:nvSpPr>
          <p:spPr bwMode="auto">
            <a:xfrm>
              <a:off x="6651359" y="4847521"/>
              <a:ext cx="2103522" cy="320088"/>
            </a:xfrm>
            <a:prstGeom prst="rect">
              <a:avLst/>
            </a:prstGeom>
            <a:solidFill>
              <a:srgbClr val="2377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rPr>
                <a:t>Electronics</a:t>
              </a:r>
            </a:p>
          </p:txBody>
        </p:sp>
        <p:pic>
          <p:nvPicPr>
            <p:cNvPr id="12" name="Graphic 11" descr="Smart Phone with solid fill">
              <a:extLst>
                <a:ext uri="{FF2B5EF4-FFF2-40B4-BE49-F238E27FC236}">
                  <a16:creationId xmlns:a16="http://schemas.microsoft.com/office/drawing/2014/main" id="{37AB4751-1262-E34D-8364-4789ADA76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2591" y="4794278"/>
              <a:ext cx="426575" cy="42657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3681B4A-8B3C-1947-B020-6A665DE73EB2}"/>
              </a:ext>
            </a:extLst>
          </p:cNvPr>
          <p:cNvSpPr txBox="1"/>
          <p:nvPr/>
        </p:nvSpPr>
        <p:spPr>
          <a:xfrm>
            <a:off x="421005" y="376178"/>
            <a:ext cx="11495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THE PROBLEM</a:t>
            </a:r>
          </a:p>
          <a:p>
            <a:r>
              <a:rPr lang="en-US" sz="2400" dirty="0" err="1">
                <a:solidFill>
                  <a:srgbClr val="237788"/>
                </a:solidFill>
                <a:latin typeface="GothamLight" pitchFamily="2" charset="77"/>
              </a:rPr>
              <a:t>Millenials</a:t>
            </a: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 are owning less and renting more, yet no company has addressed furniture yet</a:t>
            </a:r>
          </a:p>
          <a:p>
            <a:endParaRPr lang="en-US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10" name="Picture 9" descr="A person sitting on a couch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12B277C-ECD7-0344-B744-DB393C845E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127" b="15192"/>
          <a:stretch/>
        </p:blipFill>
        <p:spPr>
          <a:xfrm>
            <a:off x="455221" y="1741198"/>
            <a:ext cx="4244743" cy="424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003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7DEEC-DAD4-8136-85BC-FD2665BDF116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THE SOLUTION</a:t>
            </a:r>
            <a:br>
              <a:rPr lang="en-US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MAKAN, a furniture rental service reinventing the furnishing experience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FFA9014-20D8-E6B0-9DA9-D91B0109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64E630-984F-F74F-82DF-C15798FC7C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228" b="31228"/>
          <a:stretch/>
        </p:blipFill>
        <p:spPr>
          <a:xfrm>
            <a:off x="799454" y="1490650"/>
            <a:ext cx="10593092" cy="24467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38F84B-01CF-D646-9B5E-66235B6EFBA4}"/>
              </a:ext>
            </a:extLst>
          </p:cNvPr>
          <p:cNvSpPr/>
          <p:nvPr/>
        </p:nvSpPr>
        <p:spPr>
          <a:xfrm>
            <a:off x="558945" y="1485547"/>
            <a:ext cx="10918158" cy="2621352"/>
          </a:xfrm>
          <a:prstGeom prst="rect">
            <a:avLst/>
          </a:prstGeom>
          <a:solidFill>
            <a:srgbClr val="FFFFFF">
              <a:alpha val="564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64C380-CC9F-B743-989E-71B3FBDD5BAD}"/>
              </a:ext>
            </a:extLst>
          </p:cNvPr>
          <p:cNvGrpSpPr/>
          <p:nvPr/>
        </p:nvGrpSpPr>
        <p:grpSpPr>
          <a:xfrm>
            <a:off x="989556" y="4195602"/>
            <a:ext cx="2440266" cy="1303403"/>
            <a:chOff x="989556" y="1544624"/>
            <a:chExt cx="2440266" cy="13034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E00A19-3E29-5847-955E-A35B5B2D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161586" y="2207836"/>
              <a:ext cx="96205" cy="118417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3A6840-0E26-8F44-BA2D-E175E7129F8F}"/>
                </a:ext>
              </a:extLst>
            </p:cNvPr>
            <p:cNvSpPr txBox="1"/>
            <p:nvPr/>
          </p:nvSpPr>
          <p:spPr>
            <a:xfrm>
              <a:off x="989556" y="1664443"/>
              <a:ext cx="2440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GothamLight" pitchFamily="2" charset="77"/>
                </a:rPr>
                <a:t>Premium</a:t>
              </a:r>
            </a:p>
            <a:p>
              <a:pPr algn="ctr"/>
              <a:r>
                <a:rPr lang="en-US" sz="2000" dirty="0">
                  <a:latin typeface="GothamLight" pitchFamily="2" charset="77"/>
                </a:rPr>
                <a:t>furniture </a:t>
              </a:r>
            </a:p>
            <a:p>
              <a:pPr algn="ctr"/>
              <a:r>
                <a:rPr lang="en-US" sz="2000" dirty="0">
                  <a:latin typeface="GothamLight" pitchFamily="2" charset="77"/>
                </a:rPr>
                <a:t>for rent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9DC2A3C-DEA5-6F49-9857-5CC52429F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161585" y="1000638"/>
              <a:ext cx="96205" cy="118417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681DB35-AE87-B440-BD58-D0BF9D949920}"/>
              </a:ext>
            </a:extLst>
          </p:cNvPr>
          <p:cNvSpPr txBox="1"/>
          <p:nvPr/>
        </p:nvSpPr>
        <p:spPr>
          <a:xfrm>
            <a:off x="5111646" y="4315421"/>
            <a:ext cx="244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Light" pitchFamily="2" charset="77"/>
              </a:rPr>
              <a:t>Monthly </a:t>
            </a:r>
            <a:br>
              <a:rPr lang="en-US" sz="2000" dirty="0">
                <a:latin typeface="GothamLight" pitchFamily="2" charset="77"/>
              </a:rPr>
            </a:br>
            <a:r>
              <a:rPr lang="en-US" sz="2000" dirty="0">
                <a:latin typeface="GothamLight" pitchFamily="2" charset="77"/>
              </a:rPr>
              <a:t>payments </a:t>
            </a:r>
            <a:br>
              <a:rPr lang="en-US" sz="2000" dirty="0">
                <a:latin typeface="GothamLight" pitchFamily="2" charset="77"/>
              </a:rPr>
            </a:br>
            <a:r>
              <a:rPr lang="en-US" sz="2000" dirty="0">
                <a:latin typeface="GothamLight" pitchFamily="2" charset="77"/>
              </a:rPr>
              <a:t>with rent-to-own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C90B21-E685-9C43-94D2-8D6F4A96D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83944" y="4858813"/>
            <a:ext cx="96205" cy="1184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7BB38B-7C6A-C14C-9AD9-2B54EB12A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83944" y="3651615"/>
            <a:ext cx="96205" cy="118417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05AB67A-49A1-B54F-8354-AA7EA251A6E3}"/>
              </a:ext>
            </a:extLst>
          </p:cNvPr>
          <p:cNvGrpSpPr/>
          <p:nvPr/>
        </p:nvGrpSpPr>
        <p:grpSpPr>
          <a:xfrm>
            <a:off x="9234274" y="4190371"/>
            <a:ext cx="2440266" cy="1308633"/>
            <a:chOff x="9234274" y="1539393"/>
            <a:chExt cx="2440266" cy="130863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F7F78-7F78-FF47-8FA9-2133CAA84750}"/>
                </a:ext>
              </a:extLst>
            </p:cNvPr>
            <p:cNvSpPr txBox="1"/>
            <p:nvPr/>
          </p:nvSpPr>
          <p:spPr>
            <a:xfrm>
              <a:off x="9234274" y="1664443"/>
              <a:ext cx="2440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GothamLight" pitchFamily="2" charset="77"/>
                </a:rPr>
                <a:t>Free</a:t>
              </a:r>
            </a:p>
            <a:p>
              <a:pPr algn="ctr"/>
              <a:r>
                <a:rPr lang="en-US" sz="2000" dirty="0">
                  <a:latin typeface="GothamLight" pitchFamily="2" charset="77"/>
                </a:rPr>
                <a:t>delivery</a:t>
              </a:r>
            </a:p>
            <a:p>
              <a:pPr algn="ctr"/>
              <a:r>
                <a:rPr lang="en-US" sz="2000" dirty="0">
                  <a:latin typeface="GothamLight" pitchFamily="2" charset="77"/>
                </a:rPr>
                <a:t>&amp; assembly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523ED80-6F11-1740-ADA5-AC799390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406304" y="2207835"/>
              <a:ext cx="96205" cy="118417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4D7950A-121D-5E49-9875-1BF2C83CD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406303" y="995407"/>
              <a:ext cx="96205" cy="1184177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6064B33-2743-3F43-8883-74E45A055CDB}"/>
              </a:ext>
            </a:extLst>
          </p:cNvPr>
          <p:cNvSpPr/>
          <p:nvPr/>
        </p:nvSpPr>
        <p:spPr>
          <a:xfrm>
            <a:off x="855341" y="5719867"/>
            <a:ext cx="2728585" cy="464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400" i="1" dirty="0">
                <a:solidFill>
                  <a:schemeClr val="tx1"/>
                </a:solidFill>
              </a:rPr>
              <a:t>Curated by our </a:t>
            </a:r>
            <a:br>
              <a:rPr lang="en-AE" sz="1400" i="1" dirty="0">
                <a:solidFill>
                  <a:schemeClr val="tx1"/>
                </a:solidFill>
              </a:rPr>
            </a:br>
            <a:r>
              <a:rPr lang="en-AE" sz="1400" i="1" dirty="0">
                <a:solidFill>
                  <a:schemeClr val="tx1"/>
                </a:solidFill>
              </a:rPr>
              <a:t>inhouse designers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774A0F-68DB-444E-9E4C-628A0C85B39E}"/>
              </a:ext>
            </a:extLst>
          </p:cNvPr>
          <p:cNvSpPr/>
          <p:nvPr/>
        </p:nvSpPr>
        <p:spPr>
          <a:xfrm>
            <a:off x="4677174" y="5771195"/>
            <a:ext cx="3301588" cy="349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400" i="1" dirty="0">
                <a:solidFill>
                  <a:schemeClr val="tx1"/>
                </a:solidFill>
              </a:rPr>
              <a:t>Flexbility to return the furniture or </a:t>
            </a:r>
            <a:br>
              <a:rPr lang="en-AE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rent-to-own it, if rented for 24 months</a:t>
            </a:r>
            <a:r>
              <a:rPr lang="en-AE" sz="14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A275FA-59DB-B447-85C2-C5A93E45ED3B}"/>
              </a:ext>
            </a:extLst>
          </p:cNvPr>
          <p:cNvSpPr/>
          <p:nvPr/>
        </p:nvSpPr>
        <p:spPr>
          <a:xfrm>
            <a:off x="8736887" y="5762747"/>
            <a:ext cx="3301588" cy="349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</a:rPr>
              <a:t>No-hassle service,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in less than 7 days</a:t>
            </a:r>
            <a:endParaRPr lang="en-AE" sz="1400" i="1" dirty="0">
              <a:solidFill>
                <a:schemeClr val="tx1"/>
              </a:solidFill>
            </a:endParaRPr>
          </a:p>
        </p:txBody>
      </p:sp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60679739-A7A0-BB41-89CE-A95F9A84BA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222" b="33876"/>
          <a:stretch/>
        </p:blipFill>
        <p:spPr>
          <a:xfrm>
            <a:off x="3371537" y="1856309"/>
            <a:ext cx="5508885" cy="18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65F4DAF-404B-BA4C-8294-C7B516682F3A}"/>
              </a:ext>
            </a:extLst>
          </p:cNvPr>
          <p:cNvSpPr>
            <a:spLocks/>
          </p:cNvSpPr>
          <p:nvPr/>
        </p:nvSpPr>
        <p:spPr>
          <a:xfrm>
            <a:off x="569118" y="2363945"/>
            <a:ext cx="3520800" cy="3520800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B25787-F0A7-8042-A866-1EB4F5B94E24}"/>
              </a:ext>
            </a:extLst>
          </p:cNvPr>
          <p:cNvSpPr>
            <a:spLocks/>
          </p:cNvSpPr>
          <p:nvPr/>
        </p:nvSpPr>
        <p:spPr>
          <a:xfrm>
            <a:off x="4322971" y="2363945"/>
            <a:ext cx="3520800" cy="3520800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941BBC-B9AA-4740-9930-0238CA36C0D6}"/>
              </a:ext>
            </a:extLst>
          </p:cNvPr>
          <p:cNvSpPr>
            <a:spLocks/>
          </p:cNvSpPr>
          <p:nvPr/>
        </p:nvSpPr>
        <p:spPr>
          <a:xfrm>
            <a:off x="8069676" y="2363945"/>
            <a:ext cx="3520800" cy="3520800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7C633-1CEA-5562-CB06-B3D32256E589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THE SERVICE</a:t>
            </a:r>
            <a:br>
              <a:rPr lang="en-US" sz="2400" dirty="0">
                <a:solidFill>
                  <a:srgbClr val="237788"/>
                </a:solidFill>
                <a:latin typeface="GothamLight" pitchFamily="2" charset="77"/>
              </a:rPr>
            </a:b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MAKAN offers different furniture rental options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11E02-6A0E-CC2A-929D-E3B5C064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38071-A141-E138-5641-A57E6B9CF4AD}"/>
              </a:ext>
            </a:extLst>
          </p:cNvPr>
          <p:cNvSpPr txBox="1"/>
          <p:nvPr/>
        </p:nvSpPr>
        <p:spPr>
          <a:xfrm>
            <a:off x="569118" y="1581071"/>
            <a:ext cx="3516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Light" pitchFamily="2" charset="77"/>
              </a:rPr>
              <a:t>150</a:t>
            </a:r>
            <a:r>
              <a:rPr lang="en-US" sz="2000" dirty="0">
                <a:latin typeface="GothamLight" pitchFamily="2" charset="77"/>
              </a:rPr>
              <a:t> </a:t>
            </a:r>
            <a:br>
              <a:rPr lang="en-US" sz="2000" dirty="0">
                <a:latin typeface="GothamLight" pitchFamily="2" charset="77"/>
              </a:rPr>
            </a:br>
            <a:r>
              <a:rPr lang="en-US" sz="2000" dirty="0">
                <a:latin typeface="GothamLight" pitchFamily="2" charset="77"/>
              </a:rPr>
              <a:t>individual items for rent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571A2-53F2-874D-83FE-6C5CFA986DBE}"/>
              </a:ext>
            </a:extLst>
          </p:cNvPr>
          <p:cNvSpPr/>
          <p:nvPr/>
        </p:nvSpPr>
        <p:spPr>
          <a:xfrm>
            <a:off x="817704" y="2594345"/>
            <a:ext cx="3045600" cy="305280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F1DDCE-BEA3-5D4C-B9F0-A1D77920C7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8070"/>
          <a:stretch/>
        </p:blipFill>
        <p:spPr>
          <a:xfrm>
            <a:off x="2356336" y="3591677"/>
            <a:ext cx="1488405" cy="903590"/>
          </a:xfrm>
          <a:prstGeom prst="rect">
            <a:avLst/>
          </a:prstGeom>
          <a:ln w="63500"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9D9416-7763-0247-B48F-2BC1F7A804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5" b="10219"/>
          <a:stretch/>
        </p:blipFill>
        <p:spPr>
          <a:xfrm>
            <a:off x="817706" y="3591677"/>
            <a:ext cx="1454940" cy="903590"/>
          </a:xfrm>
          <a:prstGeom prst="rect">
            <a:avLst/>
          </a:prstGeom>
          <a:ln w="63500"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6DAD4D-20DA-954C-87C2-59E1171BFE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8" b="13268"/>
          <a:stretch/>
        </p:blipFill>
        <p:spPr>
          <a:xfrm>
            <a:off x="830238" y="2594345"/>
            <a:ext cx="1429874" cy="911667"/>
          </a:xfrm>
          <a:prstGeom prst="rect">
            <a:avLst/>
          </a:prstGeom>
          <a:ln w="63500">
            <a:noFill/>
          </a:ln>
        </p:spPr>
      </p:pic>
      <p:pic>
        <p:nvPicPr>
          <p:cNvPr id="27" name="Picture 26" descr="A picture containing furniture, table, wooden, dining table&#10;&#10;Description automatically generated">
            <a:extLst>
              <a:ext uri="{FF2B5EF4-FFF2-40B4-BE49-F238E27FC236}">
                <a16:creationId xmlns:a16="http://schemas.microsoft.com/office/drawing/2014/main" id="{BA65AFA4-598F-3D40-9641-4ED655ADBD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0" b="-1"/>
          <a:stretch/>
        </p:blipFill>
        <p:spPr>
          <a:xfrm>
            <a:off x="2355030" y="2594345"/>
            <a:ext cx="1488405" cy="908432"/>
          </a:xfrm>
          <a:prstGeom prst="rect">
            <a:avLst/>
          </a:prstGeom>
          <a:ln w="635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DDB579-B0A2-9947-828E-7E40C7E292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" t="43454" r="-525" b="1262"/>
          <a:stretch/>
        </p:blipFill>
        <p:spPr>
          <a:xfrm>
            <a:off x="817705" y="4582075"/>
            <a:ext cx="1922400" cy="1067540"/>
          </a:xfrm>
          <a:prstGeom prst="rect">
            <a:avLst/>
          </a:prstGeom>
          <a:ln w="63500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0C3E78-CFD9-B243-8A82-57CAA464F4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6076"/>
          <a:stretch/>
        </p:blipFill>
        <p:spPr>
          <a:xfrm>
            <a:off x="2798245" y="4583409"/>
            <a:ext cx="1046496" cy="1066206"/>
          </a:xfrm>
          <a:prstGeom prst="rect">
            <a:avLst/>
          </a:prstGeom>
          <a:ln w="63500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DC39142-35B0-4B4D-AED7-EDA7205E1ECB}"/>
              </a:ext>
            </a:extLst>
          </p:cNvPr>
          <p:cNvSpPr txBox="1"/>
          <p:nvPr/>
        </p:nvSpPr>
        <p:spPr>
          <a:xfrm>
            <a:off x="3952598" y="1581071"/>
            <a:ext cx="42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Light" pitchFamily="2" charset="77"/>
              </a:rPr>
              <a:t>15</a:t>
            </a:r>
            <a:r>
              <a:rPr lang="en-US" sz="2000" dirty="0">
                <a:latin typeface="GothamLight" pitchFamily="2" charset="77"/>
              </a:rPr>
              <a:t> pre-curated rooms,</a:t>
            </a:r>
          </a:p>
          <a:p>
            <a:pPr algn="ctr"/>
            <a:r>
              <a:rPr lang="en-US" sz="1600" dirty="0">
                <a:latin typeface="GothamLight" pitchFamily="2" charset="77"/>
              </a:rPr>
              <a:t>with different styles (modern, industrial, etc.)</a:t>
            </a:r>
          </a:p>
        </p:txBody>
      </p:sp>
      <p:pic>
        <p:nvPicPr>
          <p:cNvPr id="36" name="Picture 35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989B1726-95C3-A440-B191-E56447DB00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6910" y="2603842"/>
            <a:ext cx="3045773" cy="304577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F751A6-CA2F-C64A-8268-4E6A98AC3EE8}"/>
              </a:ext>
            </a:extLst>
          </p:cNvPr>
          <p:cNvSpPr txBox="1"/>
          <p:nvPr/>
        </p:nvSpPr>
        <p:spPr>
          <a:xfrm>
            <a:off x="5001658" y="5958602"/>
            <a:ext cx="218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The Notebook Bundle </a:t>
            </a:r>
          </a:p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USD 140/</a:t>
            </a:r>
            <a:r>
              <a:rPr lang="en-US" sz="1400" dirty="0" err="1">
                <a:solidFill>
                  <a:srgbClr val="237788"/>
                </a:solidFill>
                <a:latin typeface="GothamMedium" pitchFamily="2" charset="77"/>
              </a:rPr>
              <a:t>mo</a:t>
            </a:r>
            <a:endParaRPr lang="en-AE" sz="14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BD72E9-A7C1-4846-B432-B88275A987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326" r="19326"/>
          <a:stretch/>
        </p:blipFill>
        <p:spPr>
          <a:xfrm>
            <a:off x="4556910" y="2594345"/>
            <a:ext cx="3045773" cy="305527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A53DA51-BA9A-0748-8A0D-D1D2B57B980F}"/>
              </a:ext>
            </a:extLst>
          </p:cNvPr>
          <p:cNvSpPr txBox="1"/>
          <p:nvPr/>
        </p:nvSpPr>
        <p:spPr>
          <a:xfrm>
            <a:off x="8074444" y="1581071"/>
            <a:ext cx="3516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thamLight" pitchFamily="2" charset="77"/>
              </a:rPr>
              <a:t>Studio to 5- </a:t>
            </a:r>
            <a:br>
              <a:rPr lang="en-US" sz="2400" dirty="0">
                <a:latin typeface="GothamLight" pitchFamily="2" charset="77"/>
              </a:rPr>
            </a:br>
            <a:r>
              <a:rPr lang="en-US" sz="2000" dirty="0">
                <a:latin typeface="GothamLight" pitchFamily="2" charset="77"/>
              </a:rPr>
              <a:t>bedroom villas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37C94A-4234-C749-920A-2F783F91EFFB}"/>
              </a:ext>
            </a:extLst>
          </p:cNvPr>
          <p:cNvGrpSpPr/>
          <p:nvPr/>
        </p:nvGrpSpPr>
        <p:grpSpPr>
          <a:xfrm>
            <a:off x="8309573" y="2601659"/>
            <a:ext cx="3045773" cy="3045773"/>
            <a:chOff x="1164647" y="50394"/>
            <a:chExt cx="7032065" cy="7032064"/>
          </a:xfrm>
        </p:grpSpPr>
        <p:pic>
          <p:nvPicPr>
            <p:cNvPr id="42" name="Picture 41" descr="A bed in a room&#10;&#10;Description automatically generated">
              <a:extLst>
                <a:ext uri="{FF2B5EF4-FFF2-40B4-BE49-F238E27FC236}">
                  <a16:creationId xmlns:a16="http://schemas.microsoft.com/office/drawing/2014/main" id="{89E80AC9-E808-2846-8512-10186F39E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637" t="17455" r="4888" b="5550"/>
            <a:stretch/>
          </p:blipFill>
          <p:spPr>
            <a:xfrm>
              <a:off x="1164647" y="3566426"/>
              <a:ext cx="7032064" cy="3516032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43" name="Picture 42" descr="A picture containing floor, indoor, wall, room&#10;&#10;Description automatically generated">
              <a:extLst>
                <a:ext uri="{FF2B5EF4-FFF2-40B4-BE49-F238E27FC236}">
                  <a16:creationId xmlns:a16="http://schemas.microsoft.com/office/drawing/2014/main" id="{EC4BAF1E-E47C-C64B-A074-E17C083A3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636" t="19564" r="4888"/>
            <a:stretch/>
          </p:blipFill>
          <p:spPr>
            <a:xfrm>
              <a:off x="1164647" y="50394"/>
              <a:ext cx="7032065" cy="3516032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5DC8A1-2F04-1B4C-B609-407DC3E6E445}"/>
              </a:ext>
            </a:extLst>
          </p:cNvPr>
          <p:cNvSpPr txBox="1"/>
          <p:nvPr/>
        </p:nvSpPr>
        <p:spPr>
          <a:xfrm>
            <a:off x="8586056" y="5958602"/>
            <a:ext cx="249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One Bedroom Apartment</a:t>
            </a:r>
          </a:p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USD 300/</a:t>
            </a:r>
            <a:r>
              <a:rPr lang="en-US" sz="1400" dirty="0" err="1">
                <a:solidFill>
                  <a:srgbClr val="237788"/>
                </a:solidFill>
                <a:latin typeface="GothamMedium" pitchFamily="2" charset="77"/>
              </a:rPr>
              <a:t>mo</a:t>
            </a:r>
            <a:endParaRPr lang="en-AE" sz="1400" dirty="0">
              <a:solidFill>
                <a:srgbClr val="237788"/>
              </a:solidFill>
              <a:latin typeface="GothamMedium" pitchFamily="2" charset="77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32093F2-D4B6-5248-9B62-9990694A3CB9}"/>
              </a:ext>
            </a:extLst>
          </p:cNvPr>
          <p:cNvSpPr/>
          <p:nvPr/>
        </p:nvSpPr>
        <p:spPr>
          <a:xfrm rot="10267931" flipH="1">
            <a:off x="2010407" y="5543452"/>
            <a:ext cx="274175" cy="479091"/>
          </a:xfrm>
          <a:prstGeom prst="arc">
            <a:avLst>
              <a:gd name="adj1" fmla="val 17170349"/>
              <a:gd name="adj2" fmla="val 41918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0EAC55-7A5F-EF44-9DB2-D572ED25AA85}"/>
              </a:ext>
            </a:extLst>
          </p:cNvPr>
          <p:cNvSpPr txBox="1"/>
          <p:nvPr/>
        </p:nvSpPr>
        <p:spPr>
          <a:xfrm>
            <a:off x="1232792" y="5958602"/>
            <a:ext cx="218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The Noah Sofa</a:t>
            </a:r>
          </a:p>
          <a:p>
            <a:pPr algn="ctr"/>
            <a:r>
              <a:rPr lang="en-US" sz="1400" dirty="0">
                <a:solidFill>
                  <a:srgbClr val="237788"/>
                </a:solidFill>
                <a:latin typeface="GothamMedium" pitchFamily="2" charset="77"/>
              </a:rPr>
              <a:t>USD 80/</a:t>
            </a:r>
            <a:r>
              <a:rPr lang="en-US" sz="1400" dirty="0" err="1">
                <a:solidFill>
                  <a:srgbClr val="237788"/>
                </a:solidFill>
                <a:latin typeface="GothamMedium" pitchFamily="2" charset="77"/>
              </a:rPr>
              <a:t>mo</a:t>
            </a:r>
            <a:endParaRPr lang="en-AE" sz="1400" dirty="0">
              <a:solidFill>
                <a:srgbClr val="237788"/>
              </a:solidFill>
              <a:latin typeface="Gotham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378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480AAD-9D46-CE44-B956-83B12BB08D48}"/>
              </a:ext>
            </a:extLst>
          </p:cNvPr>
          <p:cNvSpPr txBox="1"/>
          <p:nvPr/>
        </p:nvSpPr>
        <p:spPr>
          <a:xfrm>
            <a:off x="421005" y="376178"/>
            <a:ext cx="1155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BUSINESS MODEL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R</a:t>
            </a:r>
            <a:r>
              <a:rPr lang="en-US" sz="2400" dirty="0" err="1">
                <a:solidFill>
                  <a:srgbClr val="237788"/>
                </a:solidFill>
                <a:latin typeface="GothamLight" pitchFamily="2" charset="77"/>
              </a:rPr>
              <a:t>evenue</a:t>
            </a: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 comes from furniture rentals, for up to 5 years. A $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1K sofa can generate</a:t>
            </a:r>
            <a:r>
              <a:rPr lang="en-US" sz="2400" dirty="0">
                <a:solidFill>
                  <a:srgbClr val="237788"/>
                </a:solidFill>
                <a:latin typeface="GothamLight" pitchFamily="2" charset="77"/>
              </a:rPr>
              <a:t> up to $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5K</a:t>
            </a:r>
            <a:endParaRPr kumimoji="0" lang="en-AE" sz="2400" b="0" i="0" u="none" strike="noStrike" kern="1200" cap="none" spc="0" normalizeH="0" baseline="0" noProof="0" dirty="0">
              <a:ln>
                <a:noFill/>
              </a:ln>
              <a:solidFill>
                <a:srgbClr val="237788"/>
              </a:solidFill>
              <a:effectLst/>
              <a:uLnTx/>
              <a:uFillTx/>
              <a:latin typeface="GothamLight" pitchFamily="2" charset="77"/>
              <a:ea typeface="+mn-ea"/>
              <a:cs typeface="+mn-cs"/>
            </a:endParaRPr>
          </a:p>
        </p:txBody>
      </p:sp>
      <p:sp>
        <p:nvSpPr>
          <p:cNvPr id="72" name="Freeform: Shape 62">
            <a:extLst>
              <a:ext uri="{FF2B5EF4-FFF2-40B4-BE49-F238E27FC236}">
                <a16:creationId xmlns:a16="http://schemas.microsoft.com/office/drawing/2014/main" id="{2BC55419-EC88-0F41-9DE2-5D40095C1FA4}"/>
              </a:ext>
            </a:extLst>
          </p:cNvPr>
          <p:cNvSpPr/>
          <p:nvPr/>
        </p:nvSpPr>
        <p:spPr>
          <a:xfrm flipV="1">
            <a:off x="4463571" y="2521077"/>
            <a:ext cx="2881393" cy="1350337"/>
          </a:xfrm>
          <a:custGeom>
            <a:avLst/>
            <a:gdLst>
              <a:gd name="connsiteX0" fmla="*/ 0 w 4010025"/>
              <a:gd name="connsiteY0" fmla="*/ 0 h 1165556"/>
              <a:gd name="connsiteX1" fmla="*/ 942975 w 4010025"/>
              <a:gd name="connsiteY1" fmla="*/ 942975 h 1165556"/>
              <a:gd name="connsiteX2" fmla="*/ 3228975 w 4010025"/>
              <a:gd name="connsiteY2" fmla="*/ 1162050 h 1165556"/>
              <a:gd name="connsiteX3" fmla="*/ 4010025 w 4010025"/>
              <a:gd name="connsiteY3" fmla="*/ 1057275 h 11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025" h="1165556">
                <a:moveTo>
                  <a:pt x="0" y="0"/>
                </a:moveTo>
                <a:cubicBezTo>
                  <a:pt x="202406" y="374650"/>
                  <a:pt x="404813" y="749300"/>
                  <a:pt x="942975" y="942975"/>
                </a:cubicBezTo>
                <a:cubicBezTo>
                  <a:pt x="1481137" y="1136650"/>
                  <a:pt x="2717800" y="1143000"/>
                  <a:pt x="3228975" y="1162050"/>
                </a:cubicBezTo>
                <a:cubicBezTo>
                  <a:pt x="3740150" y="1181100"/>
                  <a:pt x="3875087" y="1119187"/>
                  <a:pt x="4010025" y="1057275"/>
                </a:cubicBezTo>
              </a:path>
            </a:pathLst>
          </a:custGeom>
          <a:noFill/>
          <a:ln w="9525" cap="flat" cmpd="sng" algn="ctr">
            <a:solidFill>
              <a:srgbClr val="E3CEBB">
                <a:lumMod val="25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5" name="Freeform: Shape 63">
            <a:extLst>
              <a:ext uri="{FF2B5EF4-FFF2-40B4-BE49-F238E27FC236}">
                <a16:creationId xmlns:a16="http://schemas.microsoft.com/office/drawing/2014/main" id="{6FDAD5D8-30F1-9B4E-AD64-7EDB5035BD83}"/>
              </a:ext>
            </a:extLst>
          </p:cNvPr>
          <p:cNvSpPr/>
          <p:nvPr/>
        </p:nvSpPr>
        <p:spPr>
          <a:xfrm flipV="1">
            <a:off x="1991722" y="3871416"/>
            <a:ext cx="8243175" cy="1218145"/>
          </a:xfrm>
          <a:custGeom>
            <a:avLst/>
            <a:gdLst>
              <a:gd name="connsiteX0" fmla="*/ 0 w 7115175"/>
              <a:gd name="connsiteY0" fmla="*/ 270385 h 1051454"/>
              <a:gd name="connsiteX1" fmla="*/ 1981200 w 7115175"/>
              <a:gd name="connsiteY1" fmla="*/ 1051435 h 1051454"/>
              <a:gd name="connsiteX2" fmla="*/ 4895850 w 7115175"/>
              <a:gd name="connsiteY2" fmla="*/ 251335 h 1051454"/>
              <a:gd name="connsiteX3" fmla="*/ 7115175 w 7115175"/>
              <a:gd name="connsiteY3" fmla="*/ 32260 h 105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5175" h="1051454">
                <a:moveTo>
                  <a:pt x="0" y="270385"/>
                </a:moveTo>
                <a:cubicBezTo>
                  <a:pt x="582612" y="662497"/>
                  <a:pt x="1165225" y="1054610"/>
                  <a:pt x="1981200" y="1051435"/>
                </a:cubicBezTo>
                <a:cubicBezTo>
                  <a:pt x="2797175" y="1048260"/>
                  <a:pt x="4040188" y="421197"/>
                  <a:pt x="4895850" y="251335"/>
                </a:cubicBezTo>
                <a:cubicBezTo>
                  <a:pt x="5751512" y="81473"/>
                  <a:pt x="6734175" y="-67752"/>
                  <a:pt x="7115175" y="32260"/>
                </a:cubicBezTo>
              </a:path>
            </a:pathLst>
          </a:custGeom>
          <a:noFill/>
          <a:ln w="9525" cap="flat" cmpd="sng" algn="ctr">
            <a:solidFill>
              <a:srgbClr val="E3CEBB">
                <a:lumMod val="25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783FDF9-5F06-E342-9AD5-4E94A8AB2431}"/>
              </a:ext>
            </a:extLst>
          </p:cNvPr>
          <p:cNvSpPr/>
          <p:nvPr/>
        </p:nvSpPr>
        <p:spPr>
          <a:xfrm rot="20073962">
            <a:off x="2814899" y="3942444"/>
            <a:ext cx="420617" cy="420191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38100" dir="5400000" algn="t" rotWithShape="0">
              <a:prstClr val="black">
                <a:alpha val="13000"/>
              </a:prstClr>
            </a:outerShdw>
          </a:effectLst>
        </p:spPr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78" name="Isosceles Triangle 55">
            <a:extLst>
              <a:ext uri="{FF2B5EF4-FFF2-40B4-BE49-F238E27FC236}">
                <a16:creationId xmlns:a16="http://schemas.microsoft.com/office/drawing/2014/main" id="{8AAC71BB-90D0-2640-B01C-AFF11A02005E}"/>
              </a:ext>
            </a:extLst>
          </p:cNvPr>
          <p:cNvSpPr/>
          <p:nvPr/>
        </p:nvSpPr>
        <p:spPr>
          <a:xfrm rot="3873962">
            <a:off x="2931001" y="4041495"/>
            <a:ext cx="233018" cy="200875"/>
          </a:xfrm>
          <a:prstGeom prst="triangle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50CF5EC-D930-874D-82C5-0839E6413B5D}"/>
              </a:ext>
            </a:extLst>
          </p:cNvPr>
          <p:cNvSpPr/>
          <p:nvPr/>
        </p:nvSpPr>
        <p:spPr>
          <a:xfrm>
            <a:off x="5675383" y="2390098"/>
            <a:ext cx="420617" cy="420191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38100" dir="5400000" algn="t" rotWithShape="0">
              <a:prstClr val="black">
                <a:alpha val="13000"/>
              </a:prstClr>
            </a:outerShdw>
          </a:effectLst>
        </p:spPr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81" name="Isosceles Triangle 58">
            <a:extLst>
              <a:ext uri="{FF2B5EF4-FFF2-40B4-BE49-F238E27FC236}">
                <a16:creationId xmlns:a16="http://schemas.microsoft.com/office/drawing/2014/main" id="{9CD9D3BF-A149-B640-9073-048B315FC968}"/>
              </a:ext>
            </a:extLst>
          </p:cNvPr>
          <p:cNvSpPr/>
          <p:nvPr/>
        </p:nvSpPr>
        <p:spPr>
          <a:xfrm rot="5400000">
            <a:off x="5793879" y="2499756"/>
            <a:ext cx="233018" cy="200875"/>
          </a:xfrm>
          <a:prstGeom prst="triangle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B796E1D-2161-EF41-8C78-F8B391E42F43}"/>
              </a:ext>
            </a:extLst>
          </p:cNvPr>
          <p:cNvSpPr/>
          <p:nvPr/>
        </p:nvSpPr>
        <p:spPr>
          <a:xfrm rot="779133">
            <a:off x="6760958" y="4412249"/>
            <a:ext cx="420617" cy="420191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38100" dir="5400000" algn="t" rotWithShape="0">
              <a:prstClr val="black">
                <a:alpha val="13000"/>
              </a:prstClr>
            </a:outerShdw>
          </a:effectLst>
        </p:spPr>
        <p:txBody>
          <a:bodyPr lIns="360000" r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84" name="Isosceles Triangle 61">
            <a:extLst>
              <a:ext uri="{FF2B5EF4-FFF2-40B4-BE49-F238E27FC236}">
                <a16:creationId xmlns:a16="http://schemas.microsoft.com/office/drawing/2014/main" id="{CDBF295D-AE31-6943-907B-B1ABEB7E3767}"/>
              </a:ext>
            </a:extLst>
          </p:cNvPr>
          <p:cNvSpPr/>
          <p:nvPr/>
        </p:nvSpPr>
        <p:spPr>
          <a:xfrm rot="6179133">
            <a:off x="6878823" y="4527456"/>
            <a:ext cx="233018" cy="200875"/>
          </a:xfrm>
          <a:prstGeom prst="triangle">
            <a:avLst/>
          </a:prstGeom>
          <a:solidFill>
            <a:srgbClr val="2477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87" name="Freeform: Shape 28">
            <a:extLst>
              <a:ext uri="{FF2B5EF4-FFF2-40B4-BE49-F238E27FC236}">
                <a16:creationId xmlns:a16="http://schemas.microsoft.com/office/drawing/2014/main" id="{89E7EA82-30F8-304C-8FCF-E91B45A76D20}"/>
              </a:ext>
            </a:extLst>
          </p:cNvPr>
          <p:cNvSpPr/>
          <p:nvPr/>
        </p:nvSpPr>
        <p:spPr>
          <a:xfrm>
            <a:off x="1636782" y="4366312"/>
            <a:ext cx="764183" cy="443332"/>
          </a:xfrm>
          <a:custGeom>
            <a:avLst/>
            <a:gdLst>
              <a:gd name="connsiteX0" fmla="*/ 562573 w 659612"/>
              <a:gd name="connsiteY0" fmla="*/ 56436 h 382666"/>
              <a:gd name="connsiteX1" fmla="*/ 95848 w 659612"/>
              <a:gd name="connsiteY1" fmla="*/ 56436 h 382666"/>
              <a:gd name="connsiteX2" fmla="*/ 97753 w 659612"/>
              <a:gd name="connsiteY2" fmla="*/ 326946 h 382666"/>
              <a:gd name="connsiteX3" fmla="*/ 564478 w 659612"/>
              <a:gd name="connsiteY3" fmla="*/ 326946 h 382666"/>
              <a:gd name="connsiteX4" fmla="*/ 562573 w 659612"/>
              <a:gd name="connsiteY4" fmla="*/ 56436 h 38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612" h="382666">
                <a:moveTo>
                  <a:pt x="562573" y="56436"/>
                </a:moveTo>
                <a:cubicBezTo>
                  <a:pt x="433033" y="-18812"/>
                  <a:pt x="224436" y="-18812"/>
                  <a:pt x="95848" y="56436"/>
                </a:cubicBezTo>
                <a:cubicBezTo>
                  <a:pt x="-32739" y="130731"/>
                  <a:pt x="-31787" y="251698"/>
                  <a:pt x="97753" y="326946"/>
                </a:cubicBezTo>
                <a:cubicBezTo>
                  <a:pt x="227293" y="401241"/>
                  <a:pt x="435891" y="401241"/>
                  <a:pt x="564478" y="326946"/>
                </a:cubicBezTo>
                <a:cubicBezTo>
                  <a:pt x="692113" y="251698"/>
                  <a:pt x="691161" y="130731"/>
                  <a:pt x="562573" y="56436"/>
                </a:cubicBezTo>
                <a:close/>
              </a:path>
            </a:pathLst>
          </a:custGeom>
          <a:solidFill>
            <a:srgbClr val="23778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88" name="Freeform: Shape 29">
            <a:extLst>
              <a:ext uri="{FF2B5EF4-FFF2-40B4-BE49-F238E27FC236}">
                <a16:creationId xmlns:a16="http://schemas.microsoft.com/office/drawing/2014/main" id="{A89A2712-BE12-1240-A69D-12AFCCF1BC5D}"/>
              </a:ext>
            </a:extLst>
          </p:cNvPr>
          <p:cNvSpPr/>
          <p:nvPr/>
        </p:nvSpPr>
        <p:spPr>
          <a:xfrm>
            <a:off x="1787965" y="4454592"/>
            <a:ext cx="461542" cy="266495"/>
          </a:xfrm>
          <a:custGeom>
            <a:avLst/>
            <a:gdLst>
              <a:gd name="connsiteX0" fmla="*/ 339686 w 398384"/>
              <a:gd name="connsiteY0" fmla="*/ 33576 h 230028"/>
              <a:gd name="connsiteX1" fmla="*/ 57746 w 398384"/>
              <a:gd name="connsiteY1" fmla="*/ 33576 h 230028"/>
              <a:gd name="connsiteX2" fmla="*/ 58698 w 398384"/>
              <a:gd name="connsiteY2" fmla="*/ 196453 h 230028"/>
              <a:gd name="connsiteX3" fmla="*/ 340638 w 398384"/>
              <a:gd name="connsiteY3" fmla="*/ 196453 h 230028"/>
              <a:gd name="connsiteX4" fmla="*/ 339686 w 398384"/>
              <a:gd name="connsiteY4" fmla="*/ 33576 h 2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384" h="230028">
                <a:moveTo>
                  <a:pt x="339686" y="33576"/>
                </a:moveTo>
                <a:cubicBezTo>
                  <a:pt x="261581" y="-11192"/>
                  <a:pt x="134898" y="-11192"/>
                  <a:pt x="57746" y="33576"/>
                </a:cubicBezTo>
                <a:cubicBezTo>
                  <a:pt x="-19407" y="78343"/>
                  <a:pt x="-19407" y="151686"/>
                  <a:pt x="58698" y="196453"/>
                </a:cubicBezTo>
                <a:cubicBezTo>
                  <a:pt x="136803" y="241221"/>
                  <a:pt x="263486" y="241221"/>
                  <a:pt x="340638" y="196453"/>
                </a:cubicBezTo>
                <a:cubicBezTo>
                  <a:pt x="417791" y="151686"/>
                  <a:pt x="417791" y="78343"/>
                  <a:pt x="339686" y="3357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90" name="Freeform: Shape 78">
            <a:extLst>
              <a:ext uri="{FF2B5EF4-FFF2-40B4-BE49-F238E27FC236}">
                <a16:creationId xmlns:a16="http://schemas.microsoft.com/office/drawing/2014/main" id="{A535DE3D-50DC-984A-8D79-423F48A76498}"/>
              </a:ext>
            </a:extLst>
          </p:cNvPr>
          <p:cNvSpPr/>
          <p:nvPr/>
        </p:nvSpPr>
        <p:spPr>
          <a:xfrm>
            <a:off x="1717746" y="3856258"/>
            <a:ext cx="601980" cy="716279"/>
          </a:xfrm>
          <a:custGeom>
            <a:avLst/>
            <a:gdLst>
              <a:gd name="connsiteX0" fmla="*/ 300990 w 601980"/>
              <a:gd name="connsiteY0" fmla="*/ 0 h 716279"/>
              <a:gd name="connsiteX1" fmla="*/ 601980 w 601980"/>
              <a:gd name="connsiteY1" fmla="*/ 300990 h 716279"/>
              <a:gd name="connsiteX2" fmla="*/ 418149 w 601980"/>
              <a:gd name="connsiteY2" fmla="*/ 578327 h 716279"/>
              <a:gd name="connsiteX3" fmla="*/ 394314 w 601980"/>
              <a:gd name="connsiteY3" fmla="*/ 585726 h 716279"/>
              <a:gd name="connsiteX4" fmla="*/ 300990 w 601980"/>
              <a:gd name="connsiteY4" fmla="*/ 716279 h 716279"/>
              <a:gd name="connsiteX5" fmla="*/ 208303 w 601980"/>
              <a:gd name="connsiteY5" fmla="*/ 585923 h 716279"/>
              <a:gd name="connsiteX6" fmla="*/ 183831 w 601980"/>
              <a:gd name="connsiteY6" fmla="*/ 578327 h 716279"/>
              <a:gd name="connsiteX7" fmla="*/ 0 w 601980"/>
              <a:gd name="connsiteY7" fmla="*/ 300990 h 716279"/>
              <a:gd name="connsiteX8" fmla="*/ 300990 w 601980"/>
              <a:gd name="connsiteY8" fmla="*/ 0 h 7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980" h="716279">
                <a:moveTo>
                  <a:pt x="300990" y="0"/>
                </a:moveTo>
                <a:cubicBezTo>
                  <a:pt x="467222" y="0"/>
                  <a:pt x="601980" y="134758"/>
                  <a:pt x="601980" y="300990"/>
                </a:cubicBezTo>
                <a:cubicBezTo>
                  <a:pt x="601980" y="425664"/>
                  <a:pt x="526179" y="532634"/>
                  <a:pt x="418149" y="578327"/>
                </a:cubicBezTo>
                <a:lnTo>
                  <a:pt x="394314" y="585726"/>
                </a:lnTo>
                <a:lnTo>
                  <a:pt x="300990" y="716279"/>
                </a:lnTo>
                <a:lnTo>
                  <a:pt x="208303" y="585923"/>
                </a:lnTo>
                <a:lnTo>
                  <a:pt x="183831" y="578327"/>
                </a:lnTo>
                <a:cubicBezTo>
                  <a:pt x="75801" y="532634"/>
                  <a:pt x="0" y="425664"/>
                  <a:pt x="0" y="300990"/>
                </a:cubicBezTo>
                <a:cubicBezTo>
                  <a:pt x="0" y="134758"/>
                  <a:pt x="134758" y="0"/>
                  <a:pt x="300990" y="0"/>
                </a:cubicBezTo>
                <a:close/>
              </a:path>
            </a:pathLst>
          </a:custGeom>
          <a:solidFill>
            <a:srgbClr val="D7C2B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452596-3925-7343-85D4-1B55DC36067F}"/>
              </a:ext>
            </a:extLst>
          </p:cNvPr>
          <p:cNvSpPr txBox="1"/>
          <p:nvPr/>
        </p:nvSpPr>
        <p:spPr>
          <a:xfrm>
            <a:off x="1635268" y="3954724"/>
            <a:ext cx="76693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606060"/>
                </a:solidFill>
                <a:latin typeface="Gotham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Year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0</a:t>
            </a:r>
          </a:p>
        </p:txBody>
      </p:sp>
      <p:sp>
        <p:nvSpPr>
          <p:cNvPr id="98" name="Freeform: Shape 3097">
            <a:extLst>
              <a:ext uri="{FF2B5EF4-FFF2-40B4-BE49-F238E27FC236}">
                <a16:creationId xmlns:a16="http://schemas.microsoft.com/office/drawing/2014/main" id="{642EB403-3B2A-0E48-8B6C-5305D5735BD8}"/>
              </a:ext>
            </a:extLst>
          </p:cNvPr>
          <p:cNvSpPr/>
          <p:nvPr/>
        </p:nvSpPr>
        <p:spPr>
          <a:xfrm>
            <a:off x="4088508" y="3643255"/>
            <a:ext cx="764183" cy="443332"/>
          </a:xfrm>
          <a:custGeom>
            <a:avLst/>
            <a:gdLst>
              <a:gd name="connsiteX0" fmla="*/ 562573 w 659612"/>
              <a:gd name="connsiteY0" fmla="*/ 56436 h 382666"/>
              <a:gd name="connsiteX1" fmla="*/ 95848 w 659612"/>
              <a:gd name="connsiteY1" fmla="*/ 56436 h 382666"/>
              <a:gd name="connsiteX2" fmla="*/ 97753 w 659612"/>
              <a:gd name="connsiteY2" fmla="*/ 326946 h 382666"/>
              <a:gd name="connsiteX3" fmla="*/ 564478 w 659612"/>
              <a:gd name="connsiteY3" fmla="*/ 326946 h 382666"/>
              <a:gd name="connsiteX4" fmla="*/ 562573 w 659612"/>
              <a:gd name="connsiteY4" fmla="*/ 56436 h 38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612" h="382666">
                <a:moveTo>
                  <a:pt x="562573" y="56436"/>
                </a:moveTo>
                <a:cubicBezTo>
                  <a:pt x="433033" y="-18812"/>
                  <a:pt x="224436" y="-18812"/>
                  <a:pt x="95848" y="56436"/>
                </a:cubicBezTo>
                <a:cubicBezTo>
                  <a:pt x="-32739" y="130731"/>
                  <a:pt x="-31787" y="251698"/>
                  <a:pt x="97753" y="326946"/>
                </a:cubicBezTo>
                <a:cubicBezTo>
                  <a:pt x="227293" y="401241"/>
                  <a:pt x="435891" y="401241"/>
                  <a:pt x="564478" y="326946"/>
                </a:cubicBezTo>
                <a:cubicBezTo>
                  <a:pt x="692113" y="251698"/>
                  <a:pt x="691161" y="130731"/>
                  <a:pt x="562573" y="56436"/>
                </a:cubicBezTo>
                <a:close/>
              </a:path>
            </a:pathLst>
          </a:custGeom>
          <a:solidFill>
            <a:srgbClr val="23778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99" name="Freeform: Shape 3098">
            <a:extLst>
              <a:ext uri="{FF2B5EF4-FFF2-40B4-BE49-F238E27FC236}">
                <a16:creationId xmlns:a16="http://schemas.microsoft.com/office/drawing/2014/main" id="{0A0E3F60-3178-6E42-97D0-DE2D2DBACBEC}"/>
              </a:ext>
            </a:extLst>
          </p:cNvPr>
          <p:cNvSpPr/>
          <p:nvPr/>
        </p:nvSpPr>
        <p:spPr>
          <a:xfrm>
            <a:off x="4239691" y="3731535"/>
            <a:ext cx="461542" cy="266495"/>
          </a:xfrm>
          <a:custGeom>
            <a:avLst/>
            <a:gdLst>
              <a:gd name="connsiteX0" fmla="*/ 339686 w 398384"/>
              <a:gd name="connsiteY0" fmla="*/ 33576 h 230028"/>
              <a:gd name="connsiteX1" fmla="*/ 57746 w 398384"/>
              <a:gd name="connsiteY1" fmla="*/ 33576 h 230028"/>
              <a:gd name="connsiteX2" fmla="*/ 58698 w 398384"/>
              <a:gd name="connsiteY2" fmla="*/ 196453 h 230028"/>
              <a:gd name="connsiteX3" fmla="*/ 340638 w 398384"/>
              <a:gd name="connsiteY3" fmla="*/ 196453 h 230028"/>
              <a:gd name="connsiteX4" fmla="*/ 339686 w 398384"/>
              <a:gd name="connsiteY4" fmla="*/ 33576 h 2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384" h="230028">
                <a:moveTo>
                  <a:pt x="339686" y="33576"/>
                </a:moveTo>
                <a:cubicBezTo>
                  <a:pt x="261581" y="-11192"/>
                  <a:pt x="134898" y="-11192"/>
                  <a:pt x="57746" y="33576"/>
                </a:cubicBezTo>
                <a:cubicBezTo>
                  <a:pt x="-19407" y="78343"/>
                  <a:pt x="-19407" y="151686"/>
                  <a:pt x="58698" y="196453"/>
                </a:cubicBezTo>
                <a:cubicBezTo>
                  <a:pt x="136803" y="241221"/>
                  <a:pt x="263486" y="241221"/>
                  <a:pt x="340638" y="196453"/>
                </a:cubicBezTo>
                <a:cubicBezTo>
                  <a:pt x="417791" y="151686"/>
                  <a:pt x="417791" y="78343"/>
                  <a:pt x="339686" y="3357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95" name="Freeform: Shape 3094">
            <a:extLst>
              <a:ext uri="{FF2B5EF4-FFF2-40B4-BE49-F238E27FC236}">
                <a16:creationId xmlns:a16="http://schemas.microsoft.com/office/drawing/2014/main" id="{F468AD78-688D-0F4F-9B7C-DC852A13F9C0}"/>
              </a:ext>
            </a:extLst>
          </p:cNvPr>
          <p:cNvSpPr/>
          <p:nvPr/>
        </p:nvSpPr>
        <p:spPr>
          <a:xfrm>
            <a:off x="4169472" y="3133201"/>
            <a:ext cx="601980" cy="716279"/>
          </a:xfrm>
          <a:custGeom>
            <a:avLst/>
            <a:gdLst>
              <a:gd name="connsiteX0" fmla="*/ 300990 w 601980"/>
              <a:gd name="connsiteY0" fmla="*/ 0 h 716279"/>
              <a:gd name="connsiteX1" fmla="*/ 601980 w 601980"/>
              <a:gd name="connsiteY1" fmla="*/ 300990 h 716279"/>
              <a:gd name="connsiteX2" fmla="*/ 418149 w 601980"/>
              <a:gd name="connsiteY2" fmla="*/ 578327 h 716279"/>
              <a:gd name="connsiteX3" fmla="*/ 394314 w 601980"/>
              <a:gd name="connsiteY3" fmla="*/ 585726 h 716279"/>
              <a:gd name="connsiteX4" fmla="*/ 300990 w 601980"/>
              <a:gd name="connsiteY4" fmla="*/ 716279 h 716279"/>
              <a:gd name="connsiteX5" fmla="*/ 208303 w 601980"/>
              <a:gd name="connsiteY5" fmla="*/ 585923 h 716279"/>
              <a:gd name="connsiteX6" fmla="*/ 183831 w 601980"/>
              <a:gd name="connsiteY6" fmla="*/ 578327 h 716279"/>
              <a:gd name="connsiteX7" fmla="*/ 0 w 601980"/>
              <a:gd name="connsiteY7" fmla="*/ 300990 h 716279"/>
              <a:gd name="connsiteX8" fmla="*/ 300990 w 601980"/>
              <a:gd name="connsiteY8" fmla="*/ 0 h 7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980" h="716279">
                <a:moveTo>
                  <a:pt x="300990" y="0"/>
                </a:moveTo>
                <a:cubicBezTo>
                  <a:pt x="467222" y="0"/>
                  <a:pt x="601980" y="134758"/>
                  <a:pt x="601980" y="300990"/>
                </a:cubicBezTo>
                <a:cubicBezTo>
                  <a:pt x="601980" y="425664"/>
                  <a:pt x="526179" y="532634"/>
                  <a:pt x="418149" y="578327"/>
                </a:cubicBezTo>
                <a:lnTo>
                  <a:pt x="394314" y="585726"/>
                </a:lnTo>
                <a:lnTo>
                  <a:pt x="300990" y="716279"/>
                </a:lnTo>
                <a:lnTo>
                  <a:pt x="208303" y="585923"/>
                </a:lnTo>
                <a:lnTo>
                  <a:pt x="183831" y="578327"/>
                </a:lnTo>
                <a:cubicBezTo>
                  <a:pt x="75801" y="532634"/>
                  <a:pt x="0" y="425664"/>
                  <a:pt x="0" y="300990"/>
                </a:cubicBezTo>
                <a:cubicBezTo>
                  <a:pt x="0" y="134758"/>
                  <a:pt x="134758" y="0"/>
                  <a:pt x="300990" y="0"/>
                </a:cubicBezTo>
                <a:close/>
              </a:path>
            </a:pathLst>
          </a:custGeom>
          <a:solidFill>
            <a:srgbClr val="D7C2B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08B50E-316E-2245-9948-F8C833E2720B}"/>
              </a:ext>
            </a:extLst>
          </p:cNvPr>
          <p:cNvSpPr txBox="1"/>
          <p:nvPr/>
        </p:nvSpPr>
        <p:spPr>
          <a:xfrm>
            <a:off x="4086994" y="3231667"/>
            <a:ext cx="76693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606060"/>
                </a:solidFill>
                <a:latin typeface="Gotham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Year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106" name="Freeform: Shape 3105">
            <a:extLst>
              <a:ext uri="{FF2B5EF4-FFF2-40B4-BE49-F238E27FC236}">
                <a16:creationId xmlns:a16="http://schemas.microsoft.com/office/drawing/2014/main" id="{F6538D2E-A8A1-3444-86A6-D1677A231B2A}"/>
              </a:ext>
            </a:extLst>
          </p:cNvPr>
          <p:cNvSpPr/>
          <p:nvPr/>
        </p:nvSpPr>
        <p:spPr>
          <a:xfrm>
            <a:off x="6963010" y="2284685"/>
            <a:ext cx="764183" cy="443332"/>
          </a:xfrm>
          <a:custGeom>
            <a:avLst/>
            <a:gdLst>
              <a:gd name="connsiteX0" fmla="*/ 562573 w 659612"/>
              <a:gd name="connsiteY0" fmla="*/ 56436 h 382666"/>
              <a:gd name="connsiteX1" fmla="*/ 95848 w 659612"/>
              <a:gd name="connsiteY1" fmla="*/ 56436 h 382666"/>
              <a:gd name="connsiteX2" fmla="*/ 97753 w 659612"/>
              <a:gd name="connsiteY2" fmla="*/ 326946 h 382666"/>
              <a:gd name="connsiteX3" fmla="*/ 564478 w 659612"/>
              <a:gd name="connsiteY3" fmla="*/ 326946 h 382666"/>
              <a:gd name="connsiteX4" fmla="*/ 562573 w 659612"/>
              <a:gd name="connsiteY4" fmla="*/ 56436 h 38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612" h="382666">
                <a:moveTo>
                  <a:pt x="562573" y="56436"/>
                </a:moveTo>
                <a:cubicBezTo>
                  <a:pt x="433033" y="-18812"/>
                  <a:pt x="224436" y="-18812"/>
                  <a:pt x="95848" y="56436"/>
                </a:cubicBezTo>
                <a:cubicBezTo>
                  <a:pt x="-32739" y="130731"/>
                  <a:pt x="-31787" y="251698"/>
                  <a:pt x="97753" y="326946"/>
                </a:cubicBezTo>
                <a:cubicBezTo>
                  <a:pt x="227293" y="401241"/>
                  <a:pt x="435891" y="401241"/>
                  <a:pt x="564478" y="326946"/>
                </a:cubicBezTo>
                <a:cubicBezTo>
                  <a:pt x="692113" y="251698"/>
                  <a:pt x="691161" y="130731"/>
                  <a:pt x="562573" y="56436"/>
                </a:cubicBezTo>
                <a:close/>
              </a:path>
            </a:pathLst>
          </a:custGeom>
          <a:solidFill>
            <a:srgbClr val="23778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07" name="Freeform: Shape 3106">
            <a:extLst>
              <a:ext uri="{FF2B5EF4-FFF2-40B4-BE49-F238E27FC236}">
                <a16:creationId xmlns:a16="http://schemas.microsoft.com/office/drawing/2014/main" id="{9CCD709B-EF67-504B-B686-2E67872A0246}"/>
              </a:ext>
            </a:extLst>
          </p:cNvPr>
          <p:cNvSpPr/>
          <p:nvPr/>
        </p:nvSpPr>
        <p:spPr>
          <a:xfrm>
            <a:off x="7114193" y="2372965"/>
            <a:ext cx="461542" cy="266495"/>
          </a:xfrm>
          <a:custGeom>
            <a:avLst/>
            <a:gdLst>
              <a:gd name="connsiteX0" fmla="*/ 339686 w 398384"/>
              <a:gd name="connsiteY0" fmla="*/ 33576 h 230028"/>
              <a:gd name="connsiteX1" fmla="*/ 57746 w 398384"/>
              <a:gd name="connsiteY1" fmla="*/ 33576 h 230028"/>
              <a:gd name="connsiteX2" fmla="*/ 58698 w 398384"/>
              <a:gd name="connsiteY2" fmla="*/ 196453 h 230028"/>
              <a:gd name="connsiteX3" fmla="*/ 340638 w 398384"/>
              <a:gd name="connsiteY3" fmla="*/ 196453 h 230028"/>
              <a:gd name="connsiteX4" fmla="*/ 339686 w 398384"/>
              <a:gd name="connsiteY4" fmla="*/ 33576 h 2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384" h="230028">
                <a:moveTo>
                  <a:pt x="339686" y="33576"/>
                </a:moveTo>
                <a:cubicBezTo>
                  <a:pt x="261581" y="-11192"/>
                  <a:pt x="134898" y="-11192"/>
                  <a:pt x="57746" y="33576"/>
                </a:cubicBezTo>
                <a:cubicBezTo>
                  <a:pt x="-19407" y="78343"/>
                  <a:pt x="-19407" y="151686"/>
                  <a:pt x="58698" y="196453"/>
                </a:cubicBezTo>
                <a:cubicBezTo>
                  <a:pt x="136803" y="241221"/>
                  <a:pt x="263486" y="241221"/>
                  <a:pt x="340638" y="196453"/>
                </a:cubicBezTo>
                <a:cubicBezTo>
                  <a:pt x="417791" y="151686"/>
                  <a:pt x="417791" y="78343"/>
                  <a:pt x="339686" y="3357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03" name="Freeform: Shape 3102">
            <a:extLst>
              <a:ext uri="{FF2B5EF4-FFF2-40B4-BE49-F238E27FC236}">
                <a16:creationId xmlns:a16="http://schemas.microsoft.com/office/drawing/2014/main" id="{C0588509-FF54-0147-ADF0-B7421AEDC4A6}"/>
              </a:ext>
            </a:extLst>
          </p:cNvPr>
          <p:cNvSpPr/>
          <p:nvPr/>
        </p:nvSpPr>
        <p:spPr>
          <a:xfrm>
            <a:off x="7043974" y="1774631"/>
            <a:ext cx="601980" cy="716279"/>
          </a:xfrm>
          <a:custGeom>
            <a:avLst/>
            <a:gdLst>
              <a:gd name="connsiteX0" fmla="*/ 300990 w 601980"/>
              <a:gd name="connsiteY0" fmla="*/ 0 h 716279"/>
              <a:gd name="connsiteX1" fmla="*/ 601980 w 601980"/>
              <a:gd name="connsiteY1" fmla="*/ 300990 h 716279"/>
              <a:gd name="connsiteX2" fmla="*/ 418149 w 601980"/>
              <a:gd name="connsiteY2" fmla="*/ 578327 h 716279"/>
              <a:gd name="connsiteX3" fmla="*/ 394314 w 601980"/>
              <a:gd name="connsiteY3" fmla="*/ 585726 h 716279"/>
              <a:gd name="connsiteX4" fmla="*/ 300990 w 601980"/>
              <a:gd name="connsiteY4" fmla="*/ 716279 h 716279"/>
              <a:gd name="connsiteX5" fmla="*/ 208303 w 601980"/>
              <a:gd name="connsiteY5" fmla="*/ 585923 h 716279"/>
              <a:gd name="connsiteX6" fmla="*/ 183831 w 601980"/>
              <a:gd name="connsiteY6" fmla="*/ 578327 h 716279"/>
              <a:gd name="connsiteX7" fmla="*/ 0 w 601980"/>
              <a:gd name="connsiteY7" fmla="*/ 300990 h 716279"/>
              <a:gd name="connsiteX8" fmla="*/ 300990 w 601980"/>
              <a:gd name="connsiteY8" fmla="*/ 0 h 7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980" h="716279">
                <a:moveTo>
                  <a:pt x="300990" y="0"/>
                </a:moveTo>
                <a:cubicBezTo>
                  <a:pt x="467222" y="0"/>
                  <a:pt x="601980" y="134758"/>
                  <a:pt x="601980" y="300990"/>
                </a:cubicBezTo>
                <a:cubicBezTo>
                  <a:pt x="601980" y="425664"/>
                  <a:pt x="526179" y="532634"/>
                  <a:pt x="418149" y="578327"/>
                </a:cubicBezTo>
                <a:lnTo>
                  <a:pt x="394314" y="585726"/>
                </a:lnTo>
                <a:lnTo>
                  <a:pt x="300990" y="716279"/>
                </a:lnTo>
                <a:lnTo>
                  <a:pt x="208303" y="585923"/>
                </a:lnTo>
                <a:lnTo>
                  <a:pt x="183831" y="578327"/>
                </a:lnTo>
                <a:cubicBezTo>
                  <a:pt x="75801" y="532634"/>
                  <a:pt x="0" y="425664"/>
                  <a:pt x="0" y="300990"/>
                </a:cubicBezTo>
                <a:cubicBezTo>
                  <a:pt x="0" y="134758"/>
                  <a:pt x="134758" y="0"/>
                  <a:pt x="300990" y="0"/>
                </a:cubicBezTo>
                <a:close/>
              </a:path>
            </a:pathLst>
          </a:custGeom>
          <a:solidFill>
            <a:srgbClr val="D7C2B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FEE4BE1-ED04-8948-8DB3-520E9A89BFC2}"/>
              </a:ext>
            </a:extLst>
          </p:cNvPr>
          <p:cNvSpPr txBox="1"/>
          <p:nvPr/>
        </p:nvSpPr>
        <p:spPr>
          <a:xfrm>
            <a:off x="6961496" y="1873097"/>
            <a:ext cx="76693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606060"/>
                </a:solidFill>
                <a:latin typeface="Gotham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Year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110" name="Freeform: Shape 3113">
            <a:extLst>
              <a:ext uri="{FF2B5EF4-FFF2-40B4-BE49-F238E27FC236}">
                <a16:creationId xmlns:a16="http://schemas.microsoft.com/office/drawing/2014/main" id="{7DB651B0-EFED-AA4D-BE9A-C269CA09941B}"/>
              </a:ext>
            </a:extLst>
          </p:cNvPr>
          <p:cNvSpPr/>
          <p:nvPr/>
        </p:nvSpPr>
        <p:spPr>
          <a:xfrm>
            <a:off x="9896620" y="4875561"/>
            <a:ext cx="764183" cy="443332"/>
          </a:xfrm>
          <a:custGeom>
            <a:avLst/>
            <a:gdLst>
              <a:gd name="connsiteX0" fmla="*/ 562573 w 659612"/>
              <a:gd name="connsiteY0" fmla="*/ 56436 h 382666"/>
              <a:gd name="connsiteX1" fmla="*/ 95848 w 659612"/>
              <a:gd name="connsiteY1" fmla="*/ 56436 h 382666"/>
              <a:gd name="connsiteX2" fmla="*/ 97753 w 659612"/>
              <a:gd name="connsiteY2" fmla="*/ 326946 h 382666"/>
              <a:gd name="connsiteX3" fmla="*/ 564478 w 659612"/>
              <a:gd name="connsiteY3" fmla="*/ 326946 h 382666"/>
              <a:gd name="connsiteX4" fmla="*/ 562573 w 659612"/>
              <a:gd name="connsiteY4" fmla="*/ 56436 h 38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612" h="382666">
                <a:moveTo>
                  <a:pt x="562573" y="56436"/>
                </a:moveTo>
                <a:cubicBezTo>
                  <a:pt x="433033" y="-18812"/>
                  <a:pt x="224436" y="-18812"/>
                  <a:pt x="95848" y="56436"/>
                </a:cubicBezTo>
                <a:cubicBezTo>
                  <a:pt x="-32739" y="130731"/>
                  <a:pt x="-31787" y="251698"/>
                  <a:pt x="97753" y="326946"/>
                </a:cubicBezTo>
                <a:cubicBezTo>
                  <a:pt x="227293" y="401241"/>
                  <a:pt x="435891" y="401241"/>
                  <a:pt x="564478" y="326946"/>
                </a:cubicBezTo>
                <a:cubicBezTo>
                  <a:pt x="692113" y="251698"/>
                  <a:pt x="691161" y="130731"/>
                  <a:pt x="562573" y="56436"/>
                </a:cubicBezTo>
                <a:close/>
              </a:path>
            </a:pathLst>
          </a:custGeom>
          <a:solidFill>
            <a:srgbClr val="23778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11" name="Freeform: Shape 3114">
            <a:extLst>
              <a:ext uri="{FF2B5EF4-FFF2-40B4-BE49-F238E27FC236}">
                <a16:creationId xmlns:a16="http://schemas.microsoft.com/office/drawing/2014/main" id="{14B154CB-E99C-C644-B364-013E80C4CB9A}"/>
              </a:ext>
            </a:extLst>
          </p:cNvPr>
          <p:cNvSpPr/>
          <p:nvPr/>
        </p:nvSpPr>
        <p:spPr>
          <a:xfrm>
            <a:off x="10047803" y="4963841"/>
            <a:ext cx="461542" cy="266495"/>
          </a:xfrm>
          <a:custGeom>
            <a:avLst/>
            <a:gdLst>
              <a:gd name="connsiteX0" fmla="*/ 339686 w 398384"/>
              <a:gd name="connsiteY0" fmla="*/ 33576 h 230028"/>
              <a:gd name="connsiteX1" fmla="*/ 57746 w 398384"/>
              <a:gd name="connsiteY1" fmla="*/ 33576 h 230028"/>
              <a:gd name="connsiteX2" fmla="*/ 58698 w 398384"/>
              <a:gd name="connsiteY2" fmla="*/ 196453 h 230028"/>
              <a:gd name="connsiteX3" fmla="*/ 340638 w 398384"/>
              <a:gd name="connsiteY3" fmla="*/ 196453 h 230028"/>
              <a:gd name="connsiteX4" fmla="*/ 339686 w 398384"/>
              <a:gd name="connsiteY4" fmla="*/ 33576 h 2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384" h="230028">
                <a:moveTo>
                  <a:pt x="339686" y="33576"/>
                </a:moveTo>
                <a:cubicBezTo>
                  <a:pt x="261581" y="-11192"/>
                  <a:pt x="134898" y="-11192"/>
                  <a:pt x="57746" y="33576"/>
                </a:cubicBezTo>
                <a:cubicBezTo>
                  <a:pt x="-19407" y="78343"/>
                  <a:pt x="-19407" y="151686"/>
                  <a:pt x="58698" y="196453"/>
                </a:cubicBezTo>
                <a:cubicBezTo>
                  <a:pt x="136803" y="241221"/>
                  <a:pt x="263486" y="241221"/>
                  <a:pt x="340638" y="196453"/>
                </a:cubicBezTo>
                <a:cubicBezTo>
                  <a:pt x="417791" y="151686"/>
                  <a:pt x="417791" y="78343"/>
                  <a:pt x="339686" y="3357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13" name="Freeform: Shape 3110">
            <a:extLst>
              <a:ext uri="{FF2B5EF4-FFF2-40B4-BE49-F238E27FC236}">
                <a16:creationId xmlns:a16="http://schemas.microsoft.com/office/drawing/2014/main" id="{C01A02C6-2CFC-3440-828B-785EB1993A4B}"/>
              </a:ext>
            </a:extLst>
          </p:cNvPr>
          <p:cNvSpPr/>
          <p:nvPr/>
        </p:nvSpPr>
        <p:spPr>
          <a:xfrm>
            <a:off x="9977584" y="4365507"/>
            <a:ext cx="601980" cy="716279"/>
          </a:xfrm>
          <a:custGeom>
            <a:avLst/>
            <a:gdLst>
              <a:gd name="connsiteX0" fmla="*/ 300990 w 601980"/>
              <a:gd name="connsiteY0" fmla="*/ 0 h 716279"/>
              <a:gd name="connsiteX1" fmla="*/ 601980 w 601980"/>
              <a:gd name="connsiteY1" fmla="*/ 300990 h 716279"/>
              <a:gd name="connsiteX2" fmla="*/ 418149 w 601980"/>
              <a:gd name="connsiteY2" fmla="*/ 578327 h 716279"/>
              <a:gd name="connsiteX3" fmla="*/ 394314 w 601980"/>
              <a:gd name="connsiteY3" fmla="*/ 585726 h 716279"/>
              <a:gd name="connsiteX4" fmla="*/ 300990 w 601980"/>
              <a:gd name="connsiteY4" fmla="*/ 716279 h 716279"/>
              <a:gd name="connsiteX5" fmla="*/ 208303 w 601980"/>
              <a:gd name="connsiteY5" fmla="*/ 585923 h 716279"/>
              <a:gd name="connsiteX6" fmla="*/ 183831 w 601980"/>
              <a:gd name="connsiteY6" fmla="*/ 578327 h 716279"/>
              <a:gd name="connsiteX7" fmla="*/ 0 w 601980"/>
              <a:gd name="connsiteY7" fmla="*/ 300990 h 716279"/>
              <a:gd name="connsiteX8" fmla="*/ 300990 w 601980"/>
              <a:gd name="connsiteY8" fmla="*/ 0 h 7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980" h="716279">
                <a:moveTo>
                  <a:pt x="300990" y="0"/>
                </a:moveTo>
                <a:cubicBezTo>
                  <a:pt x="467222" y="0"/>
                  <a:pt x="601980" y="134758"/>
                  <a:pt x="601980" y="300990"/>
                </a:cubicBezTo>
                <a:cubicBezTo>
                  <a:pt x="601980" y="425664"/>
                  <a:pt x="526179" y="532634"/>
                  <a:pt x="418149" y="578327"/>
                </a:cubicBezTo>
                <a:lnTo>
                  <a:pt x="394314" y="585726"/>
                </a:lnTo>
                <a:lnTo>
                  <a:pt x="300990" y="716279"/>
                </a:lnTo>
                <a:lnTo>
                  <a:pt x="208303" y="585923"/>
                </a:lnTo>
                <a:lnTo>
                  <a:pt x="183831" y="578327"/>
                </a:lnTo>
                <a:cubicBezTo>
                  <a:pt x="75801" y="532634"/>
                  <a:pt x="0" y="425664"/>
                  <a:pt x="0" y="300990"/>
                </a:cubicBezTo>
                <a:cubicBezTo>
                  <a:pt x="0" y="134758"/>
                  <a:pt x="134758" y="0"/>
                  <a:pt x="300990" y="0"/>
                </a:cubicBezTo>
                <a:close/>
              </a:path>
            </a:pathLst>
          </a:custGeom>
          <a:solidFill>
            <a:srgbClr val="D7C2B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4C357C7-8333-6040-A97A-B77C03854112}"/>
              </a:ext>
            </a:extLst>
          </p:cNvPr>
          <p:cNvSpPr txBox="1"/>
          <p:nvPr/>
        </p:nvSpPr>
        <p:spPr>
          <a:xfrm>
            <a:off x="9895106" y="4463973"/>
            <a:ext cx="76693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606060"/>
                </a:solidFill>
                <a:latin typeface="Gotham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Year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5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4FE0561-D418-EC4F-B24F-DDFAE9DC20D3}"/>
              </a:ext>
            </a:extLst>
          </p:cNvPr>
          <p:cNvSpPr/>
          <p:nvPr/>
        </p:nvSpPr>
        <p:spPr>
          <a:xfrm>
            <a:off x="1361723" y="2933452"/>
            <a:ext cx="1333616" cy="35505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Book" pitchFamily="2" charset="77"/>
                <a:ea typeface="+mn-ea"/>
                <a:cs typeface="+mn-cs"/>
              </a:rPr>
              <a:t>Production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B2C350D-045A-3A4C-BD02-F29FB4AD0A11}"/>
              </a:ext>
            </a:extLst>
          </p:cNvPr>
          <p:cNvSpPr txBox="1"/>
          <p:nvPr/>
        </p:nvSpPr>
        <p:spPr>
          <a:xfrm>
            <a:off x="689441" y="3311069"/>
            <a:ext cx="267818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Average cost of Sofa: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1k USD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117" name="Graphic 116">
            <a:extLst>
              <a:ext uri="{FF2B5EF4-FFF2-40B4-BE49-F238E27FC236}">
                <a16:creationId xmlns:a16="http://schemas.microsoft.com/office/drawing/2014/main" id="{8ADD6B04-3F7A-5F49-AF02-B15A56C2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0992" y="2369819"/>
            <a:ext cx="475078" cy="475076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E142E01-0E93-D344-9D21-00B567499FAF}"/>
              </a:ext>
            </a:extLst>
          </p:cNvPr>
          <p:cNvSpPr/>
          <p:nvPr/>
        </p:nvSpPr>
        <p:spPr>
          <a:xfrm>
            <a:off x="3836412" y="4982222"/>
            <a:ext cx="1237492" cy="35505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Book" pitchFamily="2" charset="77"/>
                <a:ea typeface="+mn-ea"/>
                <a:cs typeface="+mn-cs"/>
              </a:rPr>
              <a:t>Breakeven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3AC7D6E-624E-3243-89D1-0293F7B5D07E}"/>
              </a:ext>
            </a:extLst>
          </p:cNvPr>
          <p:cNvSpPr txBox="1"/>
          <p:nvPr/>
        </p:nvSpPr>
        <p:spPr>
          <a:xfrm>
            <a:off x="2834859" y="5359839"/>
            <a:ext cx="324059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Sofa rented at 80 USD / month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Cost of production covered after 12 months</a:t>
            </a:r>
            <a:endParaRPr lang="en-US" sz="1200" kern="0" dirty="0">
              <a:solidFill>
                <a:srgbClr val="606060"/>
              </a:solidFill>
              <a:latin typeface="Gotham Light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rgbClr val="606060"/>
                </a:solidFill>
                <a:latin typeface="Gotham Light"/>
              </a:rPr>
              <a:t>First 12 months financed by BNPL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03F3105-2141-D44C-84A9-9E1AD15AC5C8}"/>
              </a:ext>
            </a:extLst>
          </p:cNvPr>
          <p:cNvSpPr/>
          <p:nvPr/>
        </p:nvSpPr>
        <p:spPr>
          <a:xfrm>
            <a:off x="7876692" y="1857013"/>
            <a:ext cx="1988300" cy="35505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Book" pitchFamily="2" charset="77"/>
                <a:ea typeface="+mn-ea"/>
                <a:cs typeface="+mn-cs"/>
              </a:rPr>
              <a:t>Rent-to-own model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5D60DDA-B7A9-1448-9D3B-4529FB3FDA1F}"/>
              </a:ext>
            </a:extLst>
          </p:cNvPr>
          <p:cNvSpPr txBox="1"/>
          <p:nvPr/>
        </p:nvSpPr>
        <p:spPr>
          <a:xfrm>
            <a:off x="7841611" y="2234630"/>
            <a:ext cx="208883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606060"/>
                </a:solidFill>
                <a:latin typeface="Gotham Light"/>
              </a:rPr>
              <a:t>Revenue generated: $2k</a:t>
            </a:r>
            <a:br>
              <a:rPr lang="en-US" sz="1200" kern="0" dirty="0">
                <a:solidFill>
                  <a:srgbClr val="606060"/>
                </a:solidFill>
                <a:latin typeface="Gotham Light"/>
              </a:rPr>
            </a:br>
            <a:r>
              <a:rPr lang="en-US" sz="1200" kern="0" dirty="0">
                <a:solidFill>
                  <a:srgbClr val="606060"/>
                </a:solidFill>
                <a:latin typeface="Gotham Light"/>
              </a:rPr>
              <a:t>(retail price of the sofa)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A2C3CF3-9AF5-5B40-903E-81B79BDF4CFD}"/>
              </a:ext>
            </a:extLst>
          </p:cNvPr>
          <p:cNvSpPr/>
          <p:nvPr/>
        </p:nvSpPr>
        <p:spPr>
          <a:xfrm>
            <a:off x="9113196" y="3507916"/>
            <a:ext cx="2316804" cy="35505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Book" pitchFamily="2" charset="77"/>
                <a:ea typeface="+mn-ea"/>
                <a:cs typeface="+mn-cs"/>
              </a:rPr>
              <a:t>Multiple rentals model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11BDD-48C4-814E-AD91-17A4391F0517}"/>
              </a:ext>
            </a:extLst>
          </p:cNvPr>
          <p:cNvSpPr txBox="1"/>
          <p:nvPr/>
        </p:nvSpPr>
        <p:spPr>
          <a:xfrm>
            <a:off x="8925489" y="3885533"/>
            <a:ext cx="269221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Sofa refurbished and rented again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Gotham Light"/>
                <a:ea typeface="+mn-ea"/>
                <a:cs typeface="+mn-cs"/>
              </a:rPr>
              <a:t>Revenue </a:t>
            </a:r>
            <a:r>
              <a:rPr lang="en-US" sz="1200" kern="0" dirty="0">
                <a:solidFill>
                  <a:srgbClr val="606060"/>
                </a:solidFill>
                <a:latin typeface="Gotham Light"/>
              </a:rPr>
              <a:t>generated: up to $5k</a:t>
            </a:r>
          </a:p>
        </p:txBody>
      </p:sp>
      <p:pic>
        <p:nvPicPr>
          <p:cNvPr id="135" name="Graphic 134" descr="Money outline">
            <a:extLst>
              <a:ext uri="{FF2B5EF4-FFF2-40B4-BE49-F238E27FC236}">
                <a16:creationId xmlns:a16="http://schemas.microsoft.com/office/drawing/2014/main" id="{D58FAE7B-11DD-1541-97DD-3C6302D73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6819" y="4385716"/>
            <a:ext cx="516155" cy="516155"/>
          </a:xfrm>
          <a:prstGeom prst="rect">
            <a:avLst/>
          </a:prstGeom>
        </p:spPr>
      </p:pic>
      <p:pic>
        <p:nvPicPr>
          <p:cNvPr id="136" name="Graphic 135" descr="Home1 outline">
            <a:extLst>
              <a:ext uri="{FF2B5EF4-FFF2-40B4-BE49-F238E27FC236}">
                <a16:creationId xmlns:a16="http://schemas.microsoft.com/office/drawing/2014/main" id="{1F6D97A3-7793-EB4C-8270-178F3DC03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1491" y="1318293"/>
            <a:ext cx="516155" cy="516155"/>
          </a:xfrm>
          <a:prstGeom prst="rect">
            <a:avLst/>
          </a:prstGeom>
        </p:spPr>
      </p:pic>
      <p:pic>
        <p:nvPicPr>
          <p:cNvPr id="137" name="Graphic 136" descr="Circular flowchart with solid fill">
            <a:extLst>
              <a:ext uri="{FF2B5EF4-FFF2-40B4-BE49-F238E27FC236}">
                <a16:creationId xmlns:a16="http://schemas.microsoft.com/office/drawing/2014/main" id="{15892817-5DA1-9B42-ADE2-D3EBA6B20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55016" y="3004233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7DEEC-DAD4-8136-85BC-FD2665BDF116}"/>
              </a:ext>
            </a:extLst>
          </p:cNvPr>
          <p:cNvSpPr txBox="1"/>
          <p:nvPr/>
        </p:nvSpPr>
        <p:spPr>
          <a:xfrm>
            <a:off x="421005" y="376178"/>
            <a:ext cx="1134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BUSINESS MODEL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7788"/>
                </a:solidFill>
                <a:effectLst/>
                <a:uLnTx/>
                <a:uFillTx/>
                <a:latin typeface="GothamLight" pitchFamily="2" charset="77"/>
                <a:ea typeface="+mn-ea"/>
                <a:cs typeface="+mn-cs"/>
              </a:rPr>
              <a:t>Outsourced and tech-driven operations allow MAKAN model to scale sustainably</a:t>
            </a:r>
            <a:endParaRPr lang="en-AE" sz="2400" dirty="0">
              <a:solidFill>
                <a:srgbClr val="237788"/>
              </a:solidFill>
              <a:latin typeface="GothamLight" pitchFamily="2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3BD293B-49F4-FDCD-855C-D2E060FC7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7002" y="484936"/>
            <a:ext cx="1147538" cy="213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E3D051-060D-F2EA-E5B0-C7777109BD56}"/>
              </a:ext>
            </a:extLst>
          </p:cNvPr>
          <p:cNvSpPr/>
          <p:nvPr/>
        </p:nvSpPr>
        <p:spPr>
          <a:xfrm>
            <a:off x="459915" y="1840589"/>
            <a:ext cx="2490637" cy="3740169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0B6D4-9EA2-8994-9829-30DA535C450D}"/>
              </a:ext>
            </a:extLst>
          </p:cNvPr>
          <p:cNvSpPr txBox="1"/>
          <p:nvPr/>
        </p:nvSpPr>
        <p:spPr>
          <a:xfrm>
            <a:off x="583898" y="1960887"/>
            <a:ext cx="223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Medium" pitchFamily="2" charset="77"/>
              </a:rPr>
              <a:t>Unlimited production capacity </a:t>
            </a:r>
            <a:r>
              <a:rPr lang="en-US" sz="1600" dirty="0">
                <a:latin typeface="GothamMedium" pitchFamily="2" charset="77"/>
              </a:rPr>
              <a:t>(outsourced)</a:t>
            </a:r>
            <a:endParaRPr lang="en-US" sz="2000" dirty="0">
              <a:latin typeface="GothamMedium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2BD6A-83AA-204C-8724-0D3081D8CE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6DA6B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280813" y="3202916"/>
            <a:ext cx="875981" cy="875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8414C5-8FFF-18E0-E49B-EB70E0FA9301}"/>
              </a:ext>
            </a:extLst>
          </p:cNvPr>
          <p:cNvSpPr/>
          <p:nvPr/>
        </p:nvSpPr>
        <p:spPr>
          <a:xfrm>
            <a:off x="3367911" y="1840589"/>
            <a:ext cx="2490637" cy="3740169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B65C6-A225-10C2-1510-A6060CAD6E9B}"/>
              </a:ext>
            </a:extLst>
          </p:cNvPr>
          <p:cNvSpPr txBox="1"/>
          <p:nvPr/>
        </p:nvSpPr>
        <p:spPr>
          <a:xfrm>
            <a:off x="3259315" y="1960887"/>
            <a:ext cx="2707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Medium" pitchFamily="2" charset="77"/>
              </a:rPr>
              <a:t>Auto-financed </a:t>
            </a:r>
            <a:br>
              <a:rPr lang="en-US" sz="2000" dirty="0">
                <a:latin typeface="GothamMedium" pitchFamily="2" charset="77"/>
              </a:rPr>
            </a:br>
            <a:r>
              <a:rPr lang="en-US" sz="2000" dirty="0">
                <a:latin typeface="GothamMedium" pitchFamily="2" charset="77"/>
              </a:rPr>
              <a:t>Inventory</a:t>
            </a:r>
            <a:br>
              <a:rPr lang="en-US" sz="2000" dirty="0">
                <a:latin typeface="GothamMedium" pitchFamily="2" charset="77"/>
              </a:rPr>
            </a:br>
            <a:r>
              <a:rPr lang="en-US" sz="1600" dirty="0">
                <a:latin typeface="GothamMedium" pitchFamily="2" charset="77"/>
              </a:rPr>
              <a:t>(no working capital needed)</a:t>
            </a:r>
            <a:endParaRPr lang="en-US" sz="2000" dirty="0">
              <a:latin typeface="GothamMedium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BEF202-B400-1E43-B592-48A72659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6DA6B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181661" y="3201057"/>
            <a:ext cx="879696" cy="879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144806-F7CE-75E6-7958-723BCF43FE45}"/>
              </a:ext>
            </a:extLst>
          </p:cNvPr>
          <p:cNvSpPr/>
          <p:nvPr/>
        </p:nvSpPr>
        <p:spPr>
          <a:xfrm>
            <a:off x="6275907" y="1840589"/>
            <a:ext cx="2490637" cy="3740169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E5EEB-F19E-785E-049A-BBE0B1D788D8}"/>
              </a:ext>
            </a:extLst>
          </p:cNvPr>
          <p:cNvSpPr txBox="1"/>
          <p:nvPr/>
        </p:nvSpPr>
        <p:spPr>
          <a:xfrm>
            <a:off x="6402287" y="1960887"/>
            <a:ext cx="2237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Medium" pitchFamily="2" charset="77"/>
              </a:rPr>
              <a:t>Outsourced delivery and refurbishment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F717D8-73C7-214B-9CDF-28406A06C46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6DA6B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093427" y="3213107"/>
            <a:ext cx="855595" cy="8555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FB991B-ACBF-764B-AE44-F767ED11524D}"/>
              </a:ext>
            </a:extLst>
          </p:cNvPr>
          <p:cNvSpPr/>
          <p:nvPr/>
        </p:nvSpPr>
        <p:spPr>
          <a:xfrm>
            <a:off x="9183903" y="1840589"/>
            <a:ext cx="2490637" cy="3740169"/>
          </a:xfrm>
          <a:prstGeom prst="rect">
            <a:avLst/>
          </a:prstGeom>
          <a:solidFill>
            <a:srgbClr val="E3CF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>
              <a:solidFill>
                <a:srgbClr val="E3CFB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46847-B1C3-804A-BB8A-61D934ECEEBB}"/>
              </a:ext>
            </a:extLst>
          </p:cNvPr>
          <p:cNvSpPr txBox="1"/>
          <p:nvPr/>
        </p:nvSpPr>
        <p:spPr>
          <a:xfrm>
            <a:off x="9198390" y="1960887"/>
            <a:ext cx="2461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othamMedium" pitchFamily="2" charset="77"/>
              </a:rPr>
              <a:t>Tech-driven inventory management &amp; fulfillment</a:t>
            </a:r>
          </a:p>
        </p:txBody>
      </p:sp>
      <p:pic>
        <p:nvPicPr>
          <p:cNvPr id="9" name="Graphic 8" descr="Internet Of Things outline">
            <a:extLst>
              <a:ext uri="{FF2B5EF4-FFF2-40B4-BE49-F238E27FC236}">
                <a16:creationId xmlns:a16="http://schemas.microsoft.com/office/drawing/2014/main" id="{2252B49F-145E-E44D-AF9E-EE385AD0414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6DA6B1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6008" y="3087693"/>
            <a:ext cx="1106424" cy="1106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087652-59FD-E048-ABEB-B7834AA538EF}"/>
              </a:ext>
            </a:extLst>
          </p:cNvPr>
          <p:cNvSpPr/>
          <p:nvPr/>
        </p:nvSpPr>
        <p:spPr>
          <a:xfrm>
            <a:off x="459915" y="4451496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AE" sz="1400" kern="0" dirty="0">
                <a:solidFill>
                  <a:srgbClr val="606060"/>
                </a:solidFill>
                <a:latin typeface="Gotham Light"/>
              </a:rPr>
              <a:t>In-house design allows to expand network of suppliers as much as required </a:t>
            </a:r>
            <a:br>
              <a:rPr lang="en-AE" sz="1400" kern="0" dirty="0">
                <a:solidFill>
                  <a:srgbClr val="606060"/>
                </a:solidFill>
                <a:latin typeface="Gotham Light"/>
              </a:rPr>
            </a:br>
            <a:r>
              <a:rPr lang="en-AE" sz="1400" kern="0" dirty="0">
                <a:solidFill>
                  <a:srgbClr val="606060"/>
                </a:solidFill>
                <a:latin typeface="Gotham Light"/>
              </a:rPr>
              <a:t>(3 suppliers per SKU today)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15CDCD-2B36-E240-86A2-81FC90BB6B51}"/>
              </a:ext>
            </a:extLst>
          </p:cNvPr>
          <p:cNvSpPr txBox="1"/>
          <p:nvPr/>
        </p:nvSpPr>
        <p:spPr>
          <a:xfrm>
            <a:off x="9183903" y="4451496"/>
            <a:ext cx="2490637" cy="95410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rgbClr val="606060"/>
                </a:solidFill>
                <a:latin typeface="Gotham Light"/>
              </a:rPr>
              <a:t>Back-end logistics software to manage asset demand, inventory management &amp; order fulfillment </a:t>
            </a:r>
            <a:r>
              <a:rPr lang="en-US" sz="1400" i="1" kern="0" dirty="0">
                <a:solidFill>
                  <a:srgbClr val="606060"/>
                </a:solidFill>
                <a:latin typeface="Gotham Light"/>
              </a:rPr>
              <a:t>(in the pipeline)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946C1D-302A-C14E-92F0-EE8954301A45}"/>
              </a:ext>
            </a:extLst>
          </p:cNvPr>
          <p:cNvSpPr/>
          <p:nvPr/>
        </p:nvSpPr>
        <p:spPr>
          <a:xfrm>
            <a:off x="3367909" y="4451496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AE" sz="1400" kern="0" dirty="0">
                <a:solidFill>
                  <a:srgbClr val="606060"/>
                </a:solidFill>
                <a:latin typeface="Gotham Light"/>
              </a:rPr>
              <a:t>One-of-its kind deal signed with BNPL: 12-month financing allowing to cover the cost of furniture upfront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E74E36-7DC6-4745-B31D-7A6FC818B3D7}"/>
              </a:ext>
            </a:extLst>
          </p:cNvPr>
          <p:cNvSpPr/>
          <p:nvPr/>
        </p:nvSpPr>
        <p:spPr>
          <a:xfrm>
            <a:off x="6275903" y="4451496"/>
            <a:ext cx="2490637" cy="53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1400" kern="0" dirty="0">
                <a:solidFill>
                  <a:srgbClr val="606060"/>
                </a:solidFill>
                <a:latin typeface="Gotham Light"/>
              </a:rPr>
              <a:t>Delivery, assembly and refurbishment outsourced to a network of partners</a:t>
            </a:r>
            <a:endParaRPr lang="en-AE" sz="1400" kern="0" dirty="0">
              <a:solidFill>
                <a:srgbClr val="606060"/>
              </a:solidFill>
              <a:latin typeface="Gotham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5656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9176</TotalTime>
  <Words>1861</Words>
  <Application>Microsoft Macintosh PowerPoint</Application>
  <PresentationFormat>Widescreen</PresentationFormat>
  <Paragraphs>277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Gotham</vt:lpstr>
      <vt:lpstr>Gotham Bold</vt:lpstr>
      <vt:lpstr>Gotham Light</vt:lpstr>
      <vt:lpstr>GothamBold</vt:lpstr>
      <vt:lpstr>GothamBook</vt:lpstr>
      <vt:lpstr>GothamLight</vt:lpstr>
      <vt:lpstr>GothamMedium</vt:lpstr>
      <vt:lpstr>Arial</vt:lpstr>
      <vt:lpstr>Arial</vt:lpstr>
      <vt:lpstr>Calibri</vt:lpstr>
      <vt:lpstr>Calibri Light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Sobh</dc:creator>
  <cp:lastModifiedBy>Youssef Sekkat</cp:lastModifiedBy>
  <cp:revision>59</cp:revision>
  <cp:lastPrinted>2022-10-04T07:23:42Z</cp:lastPrinted>
  <dcterms:created xsi:type="dcterms:W3CDTF">2022-08-30T04:55:58Z</dcterms:created>
  <dcterms:modified xsi:type="dcterms:W3CDTF">2022-10-19T16:20:09Z</dcterms:modified>
</cp:coreProperties>
</file>