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256" r:id="rId2"/>
    <p:sldId id="415" r:id="rId3"/>
    <p:sldId id="407" r:id="rId4"/>
    <p:sldId id="408" r:id="rId5"/>
    <p:sldId id="403" r:id="rId6"/>
    <p:sldId id="417" r:id="rId7"/>
    <p:sldId id="375" r:id="rId8"/>
    <p:sldId id="416" r:id="rId9"/>
    <p:sldId id="413" r:id="rId10"/>
    <p:sldId id="419" r:id="rId11"/>
    <p:sldId id="409" r:id="rId12"/>
    <p:sldId id="414" r:id="rId13"/>
    <p:sldId id="378" r:id="rId14"/>
    <p:sldId id="282" r:id="rId15"/>
    <p:sldId id="3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699"/>
    <a:srgbClr val="000000"/>
    <a:srgbClr val="FF5A5F"/>
    <a:srgbClr val="FFFFFF"/>
    <a:srgbClr val="F8F8F8"/>
    <a:srgbClr val="00D8C9"/>
    <a:srgbClr val="00A699"/>
    <a:srgbClr val="9FFDFD"/>
    <a:srgbClr val="60606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81" autoAdjust="0"/>
    <p:restoredTop sz="87464"/>
  </p:normalViewPr>
  <p:slideViewPr>
    <p:cSldViewPr snapToGrid="0">
      <p:cViewPr varScale="1">
        <p:scale>
          <a:sx n="98" d="100"/>
          <a:sy n="98" d="100"/>
        </p:scale>
        <p:origin x="192" y="232"/>
      </p:cViewPr>
      <p:guideLst>
        <p:guide orient="horz" pos="2160"/>
        <p:guide pos="3840"/>
      </p:guideLst>
    </p:cSldViewPr>
  </p:slideViewPr>
  <p:outlineViewPr>
    <p:cViewPr>
      <p:scale>
        <a:sx n="33" d="100"/>
        <a:sy n="33" d="100"/>
      </p:scale>
      <p:origin x="0" y="-1016"/>
    </p:cViewPr>
  </p:outlin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Users/nawasrah/Dropbox/Khareta%20Business%20Plan/Business%20Plan/Khareta%20Users%20and%20Listings%20Trac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nawasrah/Dropbox/Khareta%20Business%20Plan/Business%20Plan/Khareta%20Users%20and%20Listings%20Trac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Sheet1!$B$36</c:f>
              <c:strCache>
                <c:ptCount val="1"/>
                <c:pt idx="0">
                  <c:v>Registered Users</c:v>
                </c:pt>
              </c:strCache>
            </c:strRef>
          </c:tx>
          <c:spPr>
            <a:solidFill>
              <a:srgbClr val="00A699">
                <a:alpha val="50196"/>
              </a:srgbClr>
            </a:solidFill>
            <a:ln w="25400">
              <a:noFill/>
            </a:ln>
            <a:effectLst/>
          </c:spPr>
          <c:dLbls>
            <c:dLbl>
              <c:idx val="0"/>
              <c:layout>
                <c:manualLayout>
                  <c:x val="2.7754557921249149E-2"/>
                  <c:y val="-9.43031679033006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54-2B41-9404-67C5782922F0}"/>
                </c:ext>
              </c:extLst>
            </c:dLbl>
            <c:dLbl>
              <c:idx val="1"/>
              <c:layout>
                <c:manualLayout>
                  <c:x val="-1.110182316849972E-2"/>
                  <c:y val="-0.13579656178075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54-2B41-9404-67C5782922F0}"/>
                </c:ext>
              </c:extLst>
            </c:dLbl>
            <c:dLbl>
              <c:idx val="2"/>
              <c:layout>
                <c:manualLayout>
                  <c:x val="-5.5509115842498347E-3"/>
                  <c:y val="-0.245188236548581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54-2B41-9404-67C5782922F0}"/>
                </c:ext>
              </c:extLst>
            </c:dLbl>
            <c:dLbl>
              <c:idx val="3"/>
              <c:layout>
                <c:manualLayout>
                  <c:x val="-3.8856381089748947E-2"/>
                  <c:y val="-0.328175024303485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54-2B41-9404-67C5782922F0}"/>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SF Compact Text"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Sheet1!$C$34:$F$34</c:f>
              <c:strCache>
                <c:ptCount val="4"/>
                <c:pt idx="0">
                  <c:v>2019</c:v>
                </c:pt>
                <c:pt idx="1">
                  <c:v>2020</c:v>
                </c:pt>
                <c:pt idx="2">
                  <c:v>2021</c:v>
                </c:pt>
                <c:pt idx="3">
                  <c:v>2022E</c:v>
                </c:pt>
              </c:strCache>
            </c:strRef>
          </c:cat>
          <c:val>
            <c:numRef>
              <c:f>Sheet1!$C$36:$F$36</c:f>
              <c:numCache>
                <c:formatCode>_(* #,##0_);_(* \(#,##0\);_(* "-"??_);_(@_)</c:formatCode>
                <c:ptCount val="4"/>
                <c:pt idx="0">
                  <c:v>25802</c:v>
                </c:pt>
                <c:pt idx="1">
                  <c:v>70035</c:v>
                </c:pt>
                <c:pt idx="2">
                  <c:v>147186</c:v>
                </c:pt>
                <c:pt idx="3">
                  <c:v>237408</c:v>
                </c:pt>
              </c:numCache>
            </c:numRef>
          </c:val>
          <c:extLst>
            <c:ext xmlns:c16="http://schemas.microsoft.com/office/drawing/2014/chart" uri="{C3380CC4-5D6E-409C-BE32-E72D297353CC}">
              <c16:uniqueId val="{00000004-1254-2B41-9404-67C5782922F0}"/>
            </c:ext>
          </c:extLst>
        </c:ser>
        <c:dLbls>
          <c:showLegendKey val="0"/>
          <c:showVal val="0"/>
          <c:showCatName val="0"/>
          <c:showSerName val="0"/>
          <c:showPercent val="0"/>
          <c:showBubbleSize val="0"/>
        </c:dLbls>
        <c:axId val="343450575"/>
        <c:axId val="343461039"/>
      </c:areaChart>
      <c:catAx>
        <c:axId val="34345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SF Compact Text" pitchFamily="2" charset="77"/>
                <a:ea typeface="+mn-ea"/>
                <a:cs typeface="+mn-cs"/>
              </a:defRPr>
            </a:pPr>
            <a:endParaRPr lang="en-US"/>
          </a:p>
        </c:txPr>
        <c:crossAx val="343461039"/>
        <c:crosses val="autoZero"/>
        <c:auto val="1"/>
        <c:lblAlgn val="ctr"/>
        <c:lblOffset val="100"/>
        <c:noMultiLvlLbl val="0"/>
      </c:catAx>
      <c:valAx>
        <c:axId val="34346103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SF Compact Text" pitchFamily="2" charset="77"/>
                <a:ea typeface="+mn-ea"/>
                <a:cs typeface="+mn-cs"/>
              </a:defRPr>
            </a:pPr>
            <a:endParaRPr lang="en-US"/>
          </a:p>
        </c:txPr>
        <c:crossAx val="343450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SF Compact Text" pitchFamily="2" charset="77"/>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Traction!$B$35</c:f>
              <c:strCache>
                <c:ptCount val="1"/>
                <c:pt idx="0">
                  <c:v>Listings</c:v>
                </c:pt>
              </c:strCache>
            </c:strRef>
          </c:tx>
          <c:spPr>
            <a:solidFill>
              <a:srgbClr val="03A699">
                <a:alpha val="50196"/>
              </a:srgbClr>
            </a:solidFill>
            <a:ln>
              <a:noFill/>
            </a:ln>
            <a:effectLst/>
          </c:spPr>
          <c:dLbls>
            <c:dLbl>
              <c:idx val="0"/>
              <c:layout>
                <c:manualLayout>
                  <c:x val="1.9444444444444459E-2"/>
                  <c:y val="-8.5027726432532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F1-D94A-B4D8-C9DD919F12C5}"/>
                </c:ext>
              </c:extLst>
            </c:dLbl>
            <c:dLbl>
              <c:idx val="1"/>
              <c:layout>
                <c:manualLayout>
                  <c:x val="-2.7777777777777779E-3"/>
                  <c:y val="-0.14417744916820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F1-D94A-B4D8-C9DD919F12C5}"/>
                </c:ext>
              </c:extLst>
            </c:dLbl>
            <c:dLbl>
              <c:idx val="2"/>
              <c:layout>
                <c:manualLayout>
                  <c:x val="-8.3333333333333332E-3"/>
                  <c:y val="-0.207024029574861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F1-D94A-B4D8-C9DD919F12C5}"/>
                </c:ext>
              </c:extLst>
            </c:dLbl>
            <c:dLbl>
              <c:idx val="3"/>
              <c:layout>
                <c:manualLayout>
                  <c:x val="-1.1111111111111112E-2"/>
                  <c:y val="-0.325323475046210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F1-D94A-B4D8-C9DD919F12C5}"/>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SF Compact Text"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Traction!$C$34:$F$34</c:f>
              <c:strCache>
                <c:ptCount val="4"/>
                <c:pt idx="0">
                  <c:v>2019</c:v>
                </c:pt>
                <c:pt idx="1">
                  <c:v>2020</c:v>
                </c:pt>
                <c:pt idx="2">
                  <c:v>2021</c:v>
                </c:pt>
                <c:pt idx="3">
                  <c:v>2022E</c:v>
                </c:pt>
              </c:strCache>
            </c:strRef>
          </c:cat>
          <c:val>
            <c:numRef>
              <c:f>Traction!$C$35:$F$35</c:f>
              <c:numCache>
                <c:formatCode>_(* #,##0_);_(* \(#,##0\);_(* "-"??_);_(@_)</c:formatCode>
                <c:ptCount val="4"/>
                <c:pt idx="0">
                  <c:v>5339</c:v>
                </c:pt>
                <c:pt idx="1">
                  <c:v>14493</c:v>
                </c:pt>
                <c:pt idx="2">
                  <c:v>25701</c:v>
                </c:pt>
                <c:pt idx="3">
                  <c:v>42513</c:v>
                </c:pt>
              </c:numCache>
            </c:numRef>
          </c:val>
          <c:extLst>
            <c:ext xmlns:c16="http://schemas.microsoft.com/office/drawing/2014/chart" uri="{C3380CC4-5D6E-409C-BE32-E72D297353CC}">
              <c16:uniqueId val="{00000004-23F1-D94A-B4D8-C9DD919F12C5}"/>
            </c:ext>
          </c:extLst>
        </c:ser>
        <c:dLbls>
          <c:showLegendKey val="0"/>
          <c:showVal val="0"/>
          <c:showCatName val="0"/>
          <c:showSerName val="0"/>
          <c:showPercent val="0"/>
          <c:showBubbleSize val="0"/>
        </c:dLbls>
        <c:axId val="343450575"/>
        <c:axId val="343461039"/>
      </c:areaChart>
      <c:catAx>
        <c:axId val="34345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SF Compact Text" pitchFamily="2" charset="77"/>
                <a:ea typeface="+mn-ea"/>
                <a:cs typeface="+mn-cs"/>
              </a:defRPr>
            </a:pPr>
            <a:endParaRPr lang="en-US"/>
          </a:p>
        </c:txPr>
        <c:crossAx val="343461039"/>
        <c:crosses val="autoZero"/>
        <c:auto val="1"/>
        <c:lblAlgn val="ctr"/>
        <c:lblOffset val="100"/>
        <c:noMultiLvlLbl val="0"/>
      </c:catAx>
      <c:valAx>
        <c:axId val="34346103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SF Compact Text" pitchFamily="2" charset="77"/>
                <a:ea typeface="+mn-ea"/>
                <a:cs typeface="+mn-cs"/>
              </a:defRPr>
            </a:pPr>
            <a:endParaRPr lang="en-US"/>
          </a:p>
        </c:txPr>
        <c:crossAx val="343450575"/>
        <c:crosses val="autoZero"/>
        <c:crossBetween val="midCat"/>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SF Compact Text" pitchFamily="2" charset="77"/>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SF Compact Text" pitchFamily="2" charset="77"/>
                <a:ea typeface="+mn-ea"/>
                <a:cs typeface="+mn-cs"/>
              </a:defRPr>
            </a:pPr>
            <a:r>
              <a:rPr lang="en-US" sz="2000" b="1" dirty="0">
                <a:solidFill>
                  <a:schemeClr val="tx1"/>
                </a:solidFill>
              </a:rPr>
              <a:t>Khareta Revenue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SF Compact Text" pitchFamily="2" charset="77"/>
              <a:ea typeface="+mn-ea"/>
              <a:cs typeface="+mn-cs"/>
            </a:defRPr>
          </a:pPr>
          <a:endParaRPr lang="en-US"/>
        </a:p>
      </c:txPr>
    </c:title>
    <c:autoTitleDeleted val="0"/>
    <c:plotArea>
      <c:layout>
        <c:manualLayout>
          <c:layoutTarget val="inner"/>
          <c:xMode val="edge"/>
          <c:yMode val="edge"/>
          <c:x val="4.6992509994332715E-2"/>
          <c:y val="0.17251669665389335"/>
          <c:w val="0.92419805506536723"/>
          <c:h val="0.68786664779104856"/>
        </c:manualLayout>
      </c:layout>
      <c:barChart>
        <c:barDir val="col"/>
        <c:grouping val="stacked"/>
        <c:varyColors val="0"/>
        <c:ser>
          <c:idx val="0"/>
          <c:order val="0"/>
          <c:tx>
            <c:strRef>
              <c:f>Sheet1!$B$1</c:f>
              <c:strCache>
                <c:ptCount val="1"/>
                <c:pt idx="0">
                  <c:v>Q1</c:v>
                </c:pt>
              </c:strCache>
            </c:strRef>
          </c:tx>
          <c:spPr>
            <a:solidFill>
              <a:srgbClr val="03A699"/>
            </a:solidFill>
            <a:ln>
              <a:noFill/>
            </a:ln>
            <a:effectLst/>
          </c:spPr>
          <c:invertIfNegative val="0"/>
          <c:cat>
            <c:strRef>
              <c:f>Sheet1!$A$2:$A$3</c:f>
              <c:strCache>
                <c:ptCount val="2"/>
                <c:pt idx="0">
                  <c:v>2021</c:v>
                </c:pt>
                <c:pt idx="1">
                  <c:v>2022 H1</c:v>
                </c:pt>
              </c:strCache>
            </c:strRef>
          </c:cat>
          <c:val>
            <c:numRef>
              <c:f>Sheet1!$B$2:$B$3</c:f>
              <c:numCache>
                <c:formatCode>General</c:formatCode>
                <c:ptCount val="2"/>
                <c:pt idx="0">
                  <c:v>7.5</c:v>
                </c:pt>
                <c:pt idx="1">
                  <c:v>10</c:v>
                </c:pt>
              </c:numCache>
            </c:numRef>
          </c:val>
          <c:extLst>
            <c:ext xmlns:c16="http://schemas.microsoft.com/office/drawing/2014/chart" uri="{C3380CC4-5D6E-409C-BE32-E72D297353CC}">
              <c16:uniqueId val="{00000000-9027-9846-8CD2-70815C66815D}"/>
            </c:ext>
          </c:extLst>
        </c:ser>
        <c:ser>
          <c:idx val="1"/>
          <c:order val="1"/>
          <c:tx>
            <c:strRef>
              <c:f>Sheet1!$C$1</c:f>
              <c:strCache>
                <c:ptCount val="1"/>
                <c:pt idx="0">
                  <c:v>Q2</c:v>
                </c:pt>
              </c:strCache>
            </c:strRef>
          </c:tx>
          <c:spPr>
            <a:solidFill>
              <a:srgbClr val="03A699">
                <a:alpha val="80000"/>
              </a:srgbClr>
            </a:solidFill>
            <a:ln>
              <a:noFill/>
            </a:ln>
            <a:effectLst/>
          </c:spPr>
          <c:invertIfNegative val="0"/>
          <c:cat>
            <c:strRef>
              <c:f>Sheet1!$A$2:$A$3</c:f>
              <c:strCache>
                <c:ptCount val="2"/>
                <c:pt idx="0">
                  <c:v>2021</c:v>
                </c:pt>
                <c:pt idx="1">
                  <c:v>2022 H1</c:v>
                </c:pt>
              </c:strCache>
            </c:strRef>
          </c:cat>
          <c:val>
            <c:numRef>
              <c:f>Sheet1!$C$2:$C$3</c:f>
              <c:numCache>
                <c:formatCode>General</c:formatCode>
                <c:ptCount val="2"/>
                <c:pt idx="0">
                  <c:v>12.8</c:v>
                </c:pt>
                <c:pt idx="1">
                  <c:v>20</c:v>
                </c:pt>
              </c:numCache>
            </c:numRef>
          </c:val>
          <c:extLst>
            <c:ext xmlns:c16="http://schemas.microsoft.com/office/drawing/2014/chart" uri="{C3380CC4-5D6E-409C-BE32-E72D297353CC}">
              <c16:uniqueId val="{00000001-9027-9846-8CD2-70815C66815D}"/>
            </c:ext>
          </c:extLst>
        </c:ser>
        <c:ser>
          <c:idx val="2"/>
          <c:order val="2"/>
          <c:tx>
            <c:strRef>
              <c:f>Sheet1!$D$1</c:f>
              <c:strCache>
                <c:ptCount val="1"/>
                <c:pt idx="0">
                  <c:v>Q3</c:v>
                </c:pt>
              </c:strCache>
            </c:strRef>
          </c:tx>
          <c:spPr>
            <a:solidFill>
              <a:schemeClr val="bg1">
                <a:lumMod val="85000"/>
                <a:alpha val="60000"/>
              </a:schemeClr>
            </a:solidFill>
            <a:ln>
              <a:noFill/>
            </a:ln>
            <a:effectLst/>
          </c:spPr>
          <c:invertIfNegative val="0"/>
          <c:cat>
            <c:strRef>
              <c:f>Sheet1!$A$2:$A$3</c:f>
              <c:strCache>
                <c:ptCount val="2"/>
                <c:pt idx="0">
                  <c:v>2021</c:v>
                </c:pt>
                <c:pt idx="1">
                  <c:v>2022 H1</c:v>
                </c:pt>
              </c:strCache>
            </c:strRef>
          </c:cat>
          <c:val>
            <c:numRef>
              <c:f>Sheet1!$D$2:$D$3</c:f>
              <c:numCache>
                <c:formatCode>General</c:formatCode>
                <c:ptCount val="2"/>
                <c:pt idx="0">
                  <c:v>30.4</c:v>
                </c:pt>
                <c:pt idx="1">
                  <c:v>0</c:v>
                </c:pt>
              </c:numCache>
            </c:numRef>
          </c:val>
          <c:extLst>
            <c:ext xmlns:c16="http://schemas.microsoft.com/office/drawing/2014/chart" uri="{C3380CC4-5D6E-409C-BE32-E72D297353CC}">
              <c16:uniqueId val="{00000002-9027-9846-8CD2-70815C66815D}"/>
            </c:ext>
          </c:extLst>
        </c:ser>
        <c:ser>
          <c:idx val="3"/>
          <c:order val="3"/>
          <c:tx>
            <c:strRef>
              <c:f>Sheet1!$E$1</c:f>
              <c:strCache>
                <c:ptCount val="1"/>
                <c:pt idx="0">
                  <c:v>Q4</c:v>
                </c:pt>
              </c:strCache>
            </c:strRef>
          </c:tx>
          <c:spPr>
            <a:solidFill>
              <a:schemeClr val="bg1">
                <a:lumMod val="85000"/>
                <a:alpha val="40000"/>
              </a:schemeClr>
            </a:solidFill>
            <a:ln>
              <a:noFill/>
            </a:ln>
            <a:effectLst/>
          </c:spPr>
          <c:invertIfNegative val="0"/>
          <c:cat>
            <c:strRef>
              <c:f>Sheet1!$A$2:$A$3</c:f>
              <c:strCache>
                <c:ptCount val="2"/>
                <c:pt idx="0">
                  <c:v>2021</c:v>
                </c:pt>
                <c:pt idx="1">
                  <c:v>2022 H1</c:v>
                </c:pt>
              </c:strCache>
            </c:strRef>
          </c:cat>
          <c:val>
            <c:numRef>
              <c:f>Sheet1!$E$2:$E$3</c:f>
              <c:numCache>
                <c:formatCode>General</c:formatCode>
                <c:ptCount val="2"/>
                <c:pt idx="0">
                  <c:v>45</c:v>
                </c:pt>
                <c:pt idx="1">
                  <c:v>0</c:v>
                </c:pt>
              </c:numCache>
            </c:numRef>
          </c:val>
          <c:extLst>
            <c:ext xmlns:c16="http://schemas.microsoft.com/office/drawing/2014/chart" uri="{C3380CC4-5D6E-409C-BE32-E72D297353CC}">
              <c16:uniqueId val="{00000003-9027-9846-8CD2-70815C66815D}"/>
            </c:ext>
          </c:extLst>
        </c:ser>
        <c:dLbls>
          <c:showLegendKey val="0"/>
          <c:showVal val="0"/>
          <c:showCatName val="0"/>
          <c:showSerName val="0"/>
          <c:showPercent val="0"/>
          <c:showBubbleSize val="0"/>
        </c:dLbls>
        <c:gapWidth val="80"/>
        <c:overlap val="100"/>
        <c:axId val="369457088"/>
        <c:axId val="675448160"/>
      </c:barChart>
      <c:catAx>
        <c:axId val="36945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SF Compact Text" pitchFamily="2" charset="77"/>
                <a:ea typeface="+mn-ea"/>
                <a:cs typeface="+mn-cs"/>
              </a:defRPr>
            </a:pPr>
            <a:endParaRPr lang="en-US"/>
          </a:p>
        </c:txPr>
        <c:crossAx val="675448160"/>
        <c:crosses val="autoZero"/>
        <c:auto val="1"/>
        <c:lblAlgn val="ctr"/>
        <c:lblOffset val="100"/>
        <c:noMultiLvlLbl val="0"/>
      </c:catAx>
      <c:valAx>
        <c:axId val="675448160"/>
        <c:scaling>
          <c:orientation val="minMax"/>
          <c:max val="100"/>
        </c:scaling>
        <c:delete val="1"/>
        <c:axPos val="l"/>
        <c:numFmt formatCode="General" sourceLinked="1"/>
        <c:majorTickMark val="none"/>
        <c:minorTickMark val="none"/>
        <c:tickLblPos val="nextTo"/>
        <c:crossAx val="369457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F Compact Text"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F Compact Text"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9CBBAA-E754-47B0-8EC5-49CFE8628864}" type="datetimeFigureOut">
              <a:rPr lang="en-US" smtClean="0"/>
              <a:t>9/2/22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7DB8F-2913-4BE3-9FE5-82F1BBDFC927}" type="slidenum">
              <a:rPr lang="en-US" smtClean="0"/>
              <a:t>‹#›</a:t>
            </a:fld>
            <a:endParaRPr lang="en-US"/>
          </a:p>
        </p:txBody>
      </p:sp>
    </p:spTree>
    <p:extLst>
      <p:ext uri="{BB962C8B-B14F-4D97-AF65-F5344CB8AC3E}">
        <p14:creationId xmlns:p14="http://schemas.microsoft.com/office/powerpoint/2010/main" val="17478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Hello I'm Ahmed Nawasrah, a co-founder of Khareta. Khareta is a real estate marketplace that helps people make better investment decisions. </a:t>
            </a:r>
          </a:p>
          <a:p>
            <a:endParaRPr lang="en-US" dirty="0"/>
          </a:p>
        </p:txBody>
      </p:sp>
      <p:sp>
        <p:nvSpPr>
          <p:cNvPr id="4" name="Slide Number Placeholder 3"/>
          <p:cNvSpPr>
            <a:spLocks noGrp="1"/>
          </p:cNvSpPr>
          <p:nvPr>
            <p:ph type="sldNum" sz="quarter" idx="5"/>
          </p:nvPr>
        </p:nvSpPr>
        <p:spPr/>
        <p:txBody>
          <a:bodyPr/>
          <a:lstStyle/>
          <a:p>
            <a:fld id="{F737DB8F-2913-4BE3-9FE5-82F1BBDFC927}" type="slidenum">
              <a:rPr lang="en-US" smtClean="0"/>
              <a:t>1</a:t>
            </a:fld>
            <a:endParaRPr lang="en-US"/>
          </a:p>
        </p:txBody>
      </p:sp>
    </p:spTree>
    <p:extLst>
      <p:ext uri="{BB962C8B-B14F-4D97-AF65-F5344CB8AC3E}">
        <p14:creationId xmlns:p14="http://schemas.microsoft.com/office/powerpoint/2010/main" val="173111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started monetizing in 2021, and we generated $126k revenue. In the first half of this year, we saw a 50% growth compared to the same period of last year.</a:t>
            </a:r>
            <a:endParaRPr lang="en-US" dirty="0"/>
          </a:p>
        </p:txBody>
      </p:sp>
      <p:sp>
        <p:nvSpPr>
          <p:cNvPr id="4" name="Slide Number Placeholder 3"/>
          <p:cNvSpPr>
            <a:spLocks noGrp="1"/>
          </p:cNvSpPr>
          <p:nvPr>
            <p:ph type="sldNum" sz="quarter" idx="5"/>
          </p:nvPr>
        </p:nvSpPr>
        <p:spPr/>
        <p:txBody>
          <a:bodyPr/>
          <a:lstStyle/>
          <a:p>
            <a:fld id="{F737DB8F-2913-4BE3-9FE5-82F1BBDFC927}" type="slidenum">
              <a:rPr lang="en-US" smtClean="0"/>
              <a:t>10</a:t>
            </a:fld>
            <a:endParaRPr lang="en-US"/>
          </a:p>
        </p:txBody>
      </p:sp>
    </p:spTree>
    <p:extLst>
      <p:ext uri="{BB962C8B-B14F-4D97-AF65-F5344CB8AC3E}">
        <p14:creationId xmlns:p14="http://schemas.microsoft.com/office/powerpoint/2010/main" val="259424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But we still have more to offer. We are working with banks to provide mortgage estimates and leads on our platform. We are also building a super-app for all real estate related businesses, beyond just properties.</a:t>
            </a:r>
            <a:endParaRPr lang="en-US" dirty="0"/>
          </a:p>
        </p:txBody>
      </p:sp>
      <p:sp>
        <p:nvSpPr>
          <p:cNvPr id="4" name="Slide Number Placeholder 3"/>
          <p:cNvSpPr>
            <a:spLocks noGrp="1"/>
          </p:cNvSpPr>
          <p:nvPr>
            <p:ph type="sldNum" sz="quarter" idx="5"/>
          </p:nvPr>
        </p:nvSpPr>
        <p:spPr/>
        <p:txBody>
          <a:bodyPr/>
          <a:lstStyle/>
          <a:p>
            <a:fld id="{F737DB8F-2913-4BE3-9FE5-82F1BBDFC927}" type="slidenum">
              <a:rPr lang="en-US" smtClean="0"/>
              <a:t>11</a:t>
            </a:fld>
            <a:endParaRPr lang="en-US"/>
          </a:p>
        </p:txBody>
      </p:sp>
    </p:spTree>
    <p:extLst>
      <p:ext uri="{BB962C8B-B14F-4D97-AF65-F5344CB8AC3E}">
        <p14:creationId xmlns:p14="http://schemas.microsoft.com/office/powerpoint/2010/main" val="3591987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We started in Jordan. But the challenges in the Jordanian market are not different from the region. We plan to go after Saudi and Egypt and provide the same great experience to more users.</a:t>
            </a:r>
            <a:endParaRPr lang="en-US" dirty="0"/>
          </a:p>
        </p:txBody>
      </p:sp>
      <p:sp>
        <p:nvSpPr>
          <p:cNvPr id="4" name="Slide Number Placeholder 3"/>
          <p:cNvSpPr>
            <a:spLocks noGrp="1"/>
          </p:cNvSpPr>
          <p:nvPr>
            <p:ph type="sldNum" sz="quarter" idx="5"/>
          </p:nvPr>
        </p:nvSpPr>
        <p:spPr/>
        <p:txBody>
          <a:bodyPr/>
          <a:lstStyle/>
          <a:p>
            <a:fld id="{F737DB8F-2913-4BE3-9FE5-82F1BBDFC927}" type="slidenum">
              <a:rPr lang="en-US" smtClean="0"/>
              <a:t>12</a:t>
            </a:fld>
            <a:endParaRPr lang="en-US"/>
          </a:p>
        </p:txBody>
      </p:sp>
    </p:spTree>
    <p:extLst>
      <p:ext uri="{BB962C8B-B14F-4D97-AF65-F5344CB8AC3E}">
        <p14:creationId xmlns:p14="http://schemas.microsoft.com/office/powerpoint/2010/main" val="1760156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 do this, we are looking to raise $2 million that will go towards developing new features and to finance our geographic expansion.</a:t>
            </a:r>
            <a:endParaRPr lang="en-US" dirty="0"/>
          </a:p>
        </p:txBody>
      </p:sp>
      <p:sp>
        <p:nvSpPr>
          <p:cNvPr id="4" name="Slide Number Placeholder 3"/>
          <p:cNvSpPr>
            <a:spLocks noGrp="1"/>
          </p:cNvSpPr>
          <p:nvPr>
            <p:ph type="sldNum" sz="quarter" idx="5"/>
          </p:nvPr>
        </p:nvSpPr>
        <p:spPr/>
        <p:txBody>
          <a:bodyPr/>
          <a:lstStyle/>
          <a:p>
            <a:fld id="{F737DB8F-2913-4BE3-9FE5-82F1BBDFC927}" type="slidenum">
              <a:rPr lang="en-US" smtClean="0"/>
              <a:t>13</a:t>
            </a:fld>
            <a:endParaRPr lang="en-US"/>
          </a:p>
        </p:txBody>
      </p:sp>
    </p:spTree>
    <p:extLst>
      <p:ext uri="{BB962C8B-B14F-4D97-AF65-F5344CB8AC3E}">
        <p14:creationId xmlns:p14="http://schemas.microsoft.com/office/powerpoint/2010/main" val="3703738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founding team of Khareta are myself, I have an MBA from Boston University,</a:t>
            </a:r>
            <a:endParaRPr lang="en-US" b="0" dirty="0">
              <a:effectLst/>
            </a:endParaRPr>
          </a:p>
          <a:p>
            <a:pPr rtl="0"/>
            <a:r>
              <a:rPr lang="en-US" sz="1200" b="0" i="0" u="none" strike="noStrike" kern="1200" dirty="0">
                <a:solidFill>
                  <a:schemeClr val="tx1"/>
                </a:solidFill>
                <a:effectLst/>
                <a:latin typeface="+mn-lt"/>
                <a:ea typeface="+mn-ea"/>
                <a:cs typeface="+mn-cs"/>
              </a:rPr>
              <a:t>Nedal, has a PHD in user interface, super helpful in building the mobile apps,</a:t>
            </a:r>
            <a:endParaRPr lang="en-US" b="0" dirty="0">
              <a:effectLst/>
            </a:endParaRPr>
          </a:p>
          <a:p>
            <a:pPr rtl="0"/>
            <a:r>
              <a:rPr lang="en-US" sz="1200" b="0" i="0" u="none" strike="noStrike" kern="1200" dirty="0">
                <a:solidFill>
                  <a:schemeClr val="tx1"/>
                </a:solidFill>
                <a:effectLst/>
                <a:latin typeface="+mn-lt"/>
                <a:ea typeface="+mn-ea"/>
                <a:cs typeface="+mn-cs"/>
              </a:rPr>
              <a:t>And Islam is a certified innovation leader from MIT and has a PHD in business leadership.</a:t>
            </a:r>
            <a:endParaRPr lang="en-US" b="0" dirty="0">
              <a:effectLst/>
            </a:endParaRPr>
          </a:p>
          <a:p>
            <a:br>
              <a:rPr lang="en-US" dirty="0"/>
            </a:br>
            <a:endParaRPr lang="en-US" b="0" dirty="0">
              <a:effectLst/>
            </a:endParaRPr>
          </a:p>
        </p:txBody>
      </p:sp>
      <p:sp>
        <p:nvSpPr>
          <p:cNvPr id="4" name="Slide Number Placeholder 3"/>
          <p:cNvSpPr>
            <a:spLocks noGrp="1"/>
          </p:cNvSpPr>
          <p:nvPr>
            <p:ph type="sldNum" sz="quarter" idx="5"/>
          </p:nvPr>
        </p:nvSpPr>
        <p:spPr/>
        <p:txBody>
          <a:bodyPr/>
          <a:lstStyle/>
          <a:p>
            <a:fld id="{F737DB8F-2913-4BE3-9FE5-82F1BBDFC927}" type="slidenum">
              <a:rPr lang="en-US" smtClean="0"/>
              <a:t>14</a:t>
            </a:fld>
            <a:endParaRPr lang="en-US"/>
          </a:p>
        </p:txBody>
      </p:sp>
    </p:spTree>
    <p:extLst>
      <p:ext uri="{BB962C8B-B14F-4D97-AF65-F5344CB8AC3E}">
        <p14:creationId xmlns:p14="http://schemas.microsoft.com/office/powerpoint/2010/main" val="3237131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invite you to join us on our journey to a frictionless real estate marketplace that allows sellers to sell fast and buyers to buy with confidence. Thank you.</a:t>
            </a:r>
            <a:endParaRPr lang="en-US" dirty="0"/>
          </a:p>
        </p:txBody>
      </p:sp>
      <p:sp>
        <p:nvSpPr>
          <p:cNvPr id="4" name="Slide Number Placeholder 3"/>
          <p:cNvSpPr>
            <a:spLocks noGrp="1"/>
          </p:cNvSpPr>
          <p:nvPr>
            <p:ph type="sldNum" sz="quarter" idx="5"/>
          </p:nvPr>
        </p:nvSpPr>
        <p:spPr/>
        <p:txBody>
          <a:bodyPr/>
          <a:lstStyle/>
          <a:p>
            <a:fld id="{F737DB8F-2913-4BE3-9FE5-82F1BBDFC927}" type="slidenum">
              <a:rPr lang="en-US" smtClean="0"/>
              <a:t>15</a:t>
            </a:fld>
            <a:endParaRPr lang="en-US"/>
          </a:p>
        </p:txBody>
      </p:sp>
    </p:spTree>
    <p:extLst>
      <p:ext uri="{BB962C8B-B14F-4D97-AF65-F5344CB8AC3E}">
        <p14:creationId xmlns:p14="http://schemas.microsoft.com/office/powerpoint/2010/main" val="302550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It takes 25 days to sell a house in the US. But it takes 210 days to sell an apartment in Jordan.</a:t>
            </a:r>
            <a:endParaRPr lang="en-US" b="0" dirty="0">
              <a:effectLst/>
            </a:endParaRPr>
          </a:p>
          <a:p>
            <a:pPr rtl="0"/>
            <a:r>
              <a:rPr lang="en-US" sz="1200" b="0" i="0" u="none" strike="noStrike" kern="1200" dirty="0">
                <a:solidFill>
                  <a:schemeClr val="tx1"/>
                </a:solidFill>
                <a:effectLst/>
                <a:latin typeface="+mn-lt"/>
                <a:ea typeface="+mn-ea"/>
                <a:cs typeface="+mn-cs"/>
              </a:rPr>
              <a:t>There are multiple reasons for this huge inefficiency, but the main one is the lack of transparency in the real estate market. </a:t>
            </a:r>
            <a:endParaRPr lang="en-US" b="0" dirty="0">
              <a:effectLst/>
            </a:endParaRPr>
          </a:p>
        </p:txBody>
      </p:sp>
      <p:sp>
        <p:nvSpPr>
          <p:cNvPr id="4" name="Slide Number Placeholder 3"/>
          <p:cNvSpPr>
            <a:spLocks noGrp="1"/>
          </p:cNvSpPr>
          <p:nvPr>
            <p:ph type="sldNum" sz="quarter" idx="5"/>
          </p:nvPr>
        </p:nvSpPr>
        <p:spPr/>
        <p:txBody>
          <a:bodyPr/>
          <a:lstStyle/>
          <a:p>
            <a:fld id="{F737DB8F-2913-4BE3-9FE5-82F1BBDFC927}" type="slidenum">
              <a:rPr lang="en-US" smtClean="0"/>
              <a:t>2</a:t>
            </a:fld>
            <a:endParaRPr lang="en-US"/>
          </a:p>
        </p:txBody>
      </p:sp>
    </p:spTree>
    <p:extLst>
      <p:ext uri="{BB962C8B-B14F-4D97-AF65-F5344CB8AC3E}">
        <p14:creationId xmlns:p14="http://schemas.microsoft.com/office/powerpoint/2010/main" val="237606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And here comes Khareta, a data-driven real estate marketplace that helps sellers to sell fast, and buyers to buy with confidence. We aggregate and analyze a lot of data from various sources to provide insights on the real estate market and present them on a seamless web and mobile app experience.</a:t>
            </a:r>
            <a:endParaRPr lang="en-US" b="0" dirty="0">
              <a:effectLst/>
            </a:endParaRPr>
          </a:p>
        </p:txBody>
      </p:sp>
      <p:sp>
        <p:nvSpPr>
          <p:cNvPr id="4" name="Slide Number Placeholder 3"/>
          <p:cNvSpPr>
            <a:spLocks noGrp="1"/>
          </p:cNvSpPr>
          <p:nvPr>
            <p:ph type="sldNum" sz="quarter" idx="5"/>
          </p:nvPr>
        </p:nvSpPr>
        <p:spPr/>
        <p:txBody>
          <a:bodyPr/>
          <a:lstStyle/>
          <a:p>
            <a:fld id="{F737DB8F-2913-4BE3-9FE5-82F1BBDFC927}" type="slidenum">
              <a:rPr lang="en-US" smtClean="0"/>
              <a:t>3</a:t>
            </a:fld>
            <a:endParaRPr lang="en-US"/>
          </a:p>
        </p:txBody>
      </p:sp>
    </p:spTree>
    <p:extLst>
      <p:ext uri="{BB962C8B-B14F-4D97-AF65-F5344CB8AC3E}">
        <p14:creationId xmlns:p14="http://schemas.microsoft.com/office/powerpoint/2010/main" val="2727358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Every month we collect and receive over a thousand listings directly from owners, developers, brokers and even bank properties. And our data team actively collects millions of data points from public sources, such as the Department of Land and city municipalities. We collect 3rd party data and user behavior on our marketplace. </a:t>
            </a:r>
            <a:endParaRPr lang="en-US" b="0" dirty="0">
              <a:effectLst/>
            </a:endParaRPr>
          </a:p>
        </p:txBody>
      </p:sp>
      <p:sp>
        <p:nvSpPr>
          <p:cNvPr id="4" name="Slide Number Placeholder 3"/>
          <p:cNvSpPr>
            <a:spLocks noGrp="1"/>
          </p:cNvSpPr>
          <p:nvPr>
            <p:ph type="sldNum" sz="quarter" idx="5"/>
          </p:nvPr>
        </p:nvSpPr>
        <p:spPr/>
        <p:txBody>
          <a:bodyPr/>
          <a:lstStyle/>
          <a:p>
            <a:fld id="{F737DB8F-2913-4BE3-9FE5-82F1BBDFC927}" type="slidenum">
              <a:rPr lang="en-US" smtClean="0"/>
              <a:t>4</a:t>
            </a:fld>
            <a:endParaRPr lang="en-US"/>
          </a:p>
        </p:txBody>
      </p:sp>
    </p:spTree>
    <p:extLst>
      <p:ext uri="{BB962C8B-B14F-4D97-AF65-F5344CB8AC3E}">
        <p14:creationId xmlns:p14="http://schemas.microsoft.com/office/powerpoint/2010/main" val="317884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Our data capabilities are a major differentiator for Khareta, as well as the way we present the data and insights to our users. Our technology team has built a best-in-class web and mobile app experience. We provide a wealth of information, beyond any other marketplace. We show the user details of the property value, and we are working to integrate with the department of land to show zoning details. We even show users how the sun rises and sets on the property. Again, we are on a mission to help users make informed decisions. </a:t>
            </a:r>
            <a:endParaRPr lang="en-US" dirty="0"/>
          </a:p>
        </p:txBody>
      </p:sp>
      <p:sp>
        <p:nvSpPr>
          <p:cNvPr id="4" name="Slide Number Placeholder 3"/>
          <p:cNvSpPr>
            <a:spLocks noGrp="1"/>
          </p:cNvSpPr>
          <p:nvPr>
            <p:ph type="sldNum" sz="quarter" idx="5"/>
          </p:nvPr>
        </p:nvSpPr>
        <p:spPr/>
        <p:txBody>
          <a:bodyPr/>
          <a:lstStyle/>
          <a:p>
            <a:fld id="{F737DB8F-2913-4BE3-9FE5-82F1BBDFC927}" type="slidenum">
              <a:rPr lang="en-US" smtClean="0"/>
              <a:t>5</a:t>
            </a:fld>
            <a:endParaRPr lang="en-US"/>
          </a:p>
        </p:txBody>
      </p:sp>
    </p:spTree>
    <p:extLst>
      <p:ext uri="{BB962C8B-B14F-4D97-AF65-F5344CB8AC3E}">
        <p14:creationId xmlns:p14="http://schemas.microsoft.com/office/powerpoint/2010/main" val="292427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Our pricing is straight forward. It is free for anyone to list on Khareta. Users can choose to pay a fee to boost their ads. And recently, we introduced a lead generation fee of 2% on transactions that are facilitated and closed by our staff.</a:t>
            </a:r>
            <a:endParaRPr lang="en-US" dirty="0"/>
          </a:p>
        </p:txBody>
      </p:sp>
      <p:sp>
        <p:nvSpPr>
          <p:cNvPr id="4" name="Slide Number Placeholder 3"/>
          <p:cNvSpPr>
            <a:spLocks noGrp="1"/>
          </p:cNvSpPr>
          <p:nvPr>
            <p:ph type="sldNum" sz="quarter" idx="5"/>
          </p:nvPr>
        </p:nvSpPr>
        <p:spPr/>
        <p:txBody>
          <a:bodyPr/>
          <a:lstStyle/>
          <a:p>
            <a:fld id="{F737DB8F-2913-4BE3-9FE5-82F1BBDFC927}" type="slidenum">
              <a:rPr lang="en-US" smtClean="0"/>
              <a:t>6</a:t>
            </a:fld>
            <a:endParaRPr lang="en-US"/>
          </a:p>
        </p:txBody>
      </p:sp>
    </p:spTree>
    <p:extLst>
      <p:ext uri="{BB962C8B-B14F-4D97-AF65-F5344CB8AC3E}">
        <p14:creationId xmlns:p14="http://schemas.microsoft.com/office/powerpoint/2010/main" val="1083922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While many others have attempted to do real estate marketplaces, few have succeeded, because there is much more to it than just listing properties. We started in 2019, and we have great traction, with over 185k registered users, and 35,000 verified listings. 50% of listings on Khareta are directly from owners.</a:t>
            </a:r>
            <a:endParaRPr lang="en-US" b="0" dirty="0">
              <a:effectLst/>
            </a:endParaRPr>
          </a:p>
        </p:txBody>
      </p:sp>
      <p:sp>
        <p:nvSpPr>
          <p:cNvPr id="4" name="Slide Number Placeholder 3"/>
          <p:cNvSpPr>
            <a:spLocks noGrp="1"/>
          </p:cNvSpPr>
          <p:nvPr>
            <p:ph type="sldNum" sz="quarter" idx="5"/>
          </p:nvPr>
        </p:nvSpPr>
        <p:spPr/>
        <p:txBody>
          <a:bodyPr/>
          <a:lstStyle/>
          <a:p>
            <a:fld id="{F737DB8F-2913-4BE3-9FE5-82F1BBDFC927}" type="slidenum">
              <a:rPr lang="en-US" smtClean="0"/>
              <a:t>7</a:t>
            </a:fld>
            <a:endParaRPr lang="en-US"/>
          </a:p>
        </p:txBody>
      </p:sp>
    </p:spTree>
    <p:extLst>
      <p:ext uri="{BB962C8B-B14F-4D97-AF65-F5344CB8AC3E}">
        <p14:creationId xmlns:p14="http://schemas.microsoft.com/office/powerpoint/2010/main" val="2727358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Every month, we have over 380k listing views on our app, and 330k views on the website.</a:t>
            </a:r>
            <a:endParaRPr lang="en-US" b="0" dirty="0">
              <a:effectLst/>
            </a:endParaRPr>
          </a:p>
        </p:txBody>
      </p:sp>
      <p:sp>
        <p:nvSpPr>
          <p:cNvPr id="4" name="Slide Number Placeholder 3"/>
          <p:cNvSpPr>
            <a:spLocks noGrp="1"/>
          </p:cNvSpPr>
          <p:nvPr>
            <p:ph type="sldNum" sz="quarter" idx="5"/>
          </p:nvPr>
        </p:nvSpPr>
        <p:spPr/>
        <p:txBody>
          <a:bodyPr/>
          <a:lstStyle/>
          <a:p>
            <a:fld id="{F737DB8F-2913-4BE3-9FE5-82F1BBDFC927}" type="slidenum">
              <a:rPr lang="en-US" smtClean="0"/>
              <a:t>8</a:t>
            </a:fld>
            <a:endParaRPr lang="en-US"/>
          </a:p>
        </p:txBody>
      </p:sp>
    </p:spTree>
    <p:extLst>
      <p:ext uri="{BB962C8B-B14F-4D97-AF65-F5344CB8AC3E}">
        <p14:creationId xmlns:p14="http://schemas.microsoft.com/office/powerpoint/2010/main" val="392643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But the traction we are most proud of, is the value we deliver to our users.</a:t>
            </a:r>
            <a:endParaRPr lang="en-US" b="0" dirty="0">
              <a:effectLst/>
            </a:endParaRPr>
          </a:p>
          <a:p>
            <a:pPr rtl="0"/>
            <a:r>
              <a:rPr lang="en-US" sz="1200" b="0" i="0" u="none" strike="noStrike" kern="1200" dirty="0">
                <a:solidFill>
                  <a:schemeClr val="tx1"/>
                </a:solidFill>
                <a:effectLst/>
                <a:latin typeface="+mn-lt"/>
                <a:ea typeface="+mn-ea"/>
                <a:cs typeface="+mn-cs"/>
              </a:rPr>
              <a:t>In 2021, the value of properties listed on Khareta exceeded $2.5B. And we helped facilitate 2880 transactions, worth nearly $600M. This is 8.4% of all real estate transactions in Jordan.</a:t>
            </a:r>
            <a:endParaRPr lang="en-US" b="0" dirty="0">
              <a:effectLst/>
            </a:endParaRPr>
          </a:p>
          <a:p>
            <a:pPr rtl="0"/>
            <a:r>
              <a:rPr lang="en-US" sz="1200" b="0" i="0" u="none" strike="noStrike" kern="1200" dirty="0">
                <a:solidFill>
                  <a:schemeClr val="tx1"/>
                </a:solidFill>
                <a:effectLst/>
                <a:latin typeface="+mn-lt"/>
                <a:ea typeface="+mn-ea"/>
                <a:cs typeface="+mn-cs"/>
              </a:rPr>
              <a:t>We are confident that with the data visibility we provide, we can drive the days-on-market significantly down, which not only helps the real estate market but the overall economy. </a:t>
            </a:r>
            <a:endParaRPr lang="en-US" b="0" dirty="0">
              <a:effectLst/>
            </a:endParaRPr>
          </a:p>
        </p:txBody>
      </p:sp>
      <p:sp>
        <p:nvSpPr>
          <p:cNvPr id="4" name="Slide Number Placeholder 3"/>
          <p:cNvSpPr>
            <a:spLocks noGrp="1"/>
          </p:cNvSpPr>
          <p:nvPr>
            <p:ph type="sldNum" sz="quarter" idx="5"/>
          </p:nvPr>
        </p:nvSpPr>
        <p:spPr/>
        <p:txBody>
          <a:bodyPr/>
          <a:lstStyle/>
          <a:p>
            <a:fld id="{F737DB8F-2913-4BE3-9FE5-82F1BBDFC927}" type="slidenum">
              <a:rPr lang="en-US" smtClean="0"/>
              <a:t>9</a:t>
            </a:fld>
            <a:endParaRPr lang="en-US"/>
          </a:p>
        </p:txBody>
      </p:sp>
    </p:spTree>
    <p:extLst>
      <p:ext uri="{BB962C8B-B14F-4D97-AF65-F5344CB8AC3E}">
        <p14:creationId xmlns:p14="http://schemas.microsoft.com/office/powerpoint/2010/main" val="207731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C5A663-81D2-46FF-99BA-F4A38184C7AF}" type="datetime1">
              <a:rPr lang="en-US" smtClean="0"/>
              <a:t>9/2/22</a:t>
            </a:fld>
            <a:endParaRPr lang="en-US"/>
          </a:p>
        </p:txBody>
      </p:sp>
      <p:sp>
        <p:nvSpPr>
          <p:cNvPr id="5" name="Footer Placeholder 4"/>
          <p:cNvSpPr>
            <a:spLocks noGrp="1"/>
          </p:cNvSpPr>
          <p:nvPr>
            <p:ph type="ftr" sz="quarter" idx="11"/>
          </p:nvPr>
        </p:nvSpPr>
        <p:spPr/>
        <p:txBody>
          <a:bodyPr/>
          <a:lstStyle/>
          <a:p>
            <a:r>
              <a:rPr lang="en-US" dirty="0"/>
              <a:t>Confidential and Proprietary. Copyright (c) by </a:t>
            </a:r>
            <a:r>
              <a:rPr lang="en-US" dirty="0" err="1"/>
              <a:t>khareta.com</a:t>
            </a:r>
            <a:r>
              <a:rPr lang="en-US" dirty="0"/>
              <a:t>. All Rights Reserved.</a:t>
            </a:r>
          </a:p>
        </p:txBody>
      </p:sp>
      <p:sp>
        <p:nvSpPr>
          <p:cNvPr id="6" name="Slide Number Placeholder 5"/>
          <p:cNvSpPr>
            <a:spLocks noGrp="1"/>
          </p:cNvSpPr>
          <p:nvPr>
            <p:ph type="sldNum" sz="quarter" idx="12"/>
          </p:nvPr>
        </p:nvSpPr>
        <p:spPr/>
        <p:txBody>
          <a:bodyPr/>
          <a:lstStyle/>
          <a:p>
            <a:fld id="{F57C2E3C-2250-4E71-BE3A-141FDE36E076}" type="slidenum">
              <a:rPr lang="en-US" smtClean="0"/>
              <a:t>‹#›</a:t>
            </a:fld>
            <a:endParaRPr lang="en-US"/>
          </a:p>
        </p:txBody>
      </p:sp>
    </p:spTree>
    <p:extLst>
      <p:ext uri="{BB962C8B-B14F-4D97-AF65-F5344CB8AC3E}">
        <p14:creationId xmlns:p14="http://schemas.microsoft.com/office/powerpoint/2010/main" val="119410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A23D75-4FE5-43B0-AB3A-8E17A086AA34}" type="datetime1">
              <a:rPr lang="en-US" smtClean="0"/>
              <a:t>9/2/22</a:t>
            </a:fld>
            <a:endParaRPr lang="en-US"/>
          </a:p>
        </p:txBody>
      </p:sp>
      <p:sp>
        <p:nvSpPr>
          <p:cNvPr id="5" name="Footer Placeholder 4"/>
          <p:cNvSpPr>
            <a:spLocks noGrp="1"/>
          </p:cNvSpPr>
          <p:nvPr>
            <p:ph type="ftr" sz="quarter" idx="11"/>
          </p:nvPr>
        </p:nvSpPr>
        <p:spPr/>
        <p:txBody>
          <a:bodyPr/>
          <a:lstStyle/>
          <a:p>
            <a:r>
              <a:rPr lang="en-US" dirty="0"/>
              <a:t>Confidential and Proprietary. Copyright (c) by </a:t>
            </a:r>
            <a:r>
              <a:rPr lang="en-US" dirty="0" err="1"/>
              <a:t>khareta.com</a:t>
            </a:r>
            <a:r>
              <a:rPr lang="en-US" dirty="0"/>
              <a:t>. All Rights Reserved.</a:t>
            </a:r>
          </a:p>
        </p:txBody>
      </p:sp>
      <p:sp>
        <p:nvSpPr>
          <p:cNvPr id="6" name="Slide Number Placeholder 5"/>
          <p:cNvSpPr>
            <a:spLocks noGrp="1"/>
          </p:cNvSpPr>
          <p:nvPr>
            <p:ph type="sldNum" sz="quarter" idx="12"/>
          </p:nvPr>
        </p:nvSpPr>
        <p:spPr/>
        <p:txBody>
          <a:bodyPr/>
          <a:lstStyle/>
          <a:p>
            <a:fld id="{F57C2E3C-2250-4E71-BE3A-141FDE36E076}" type="slidenum">
              <a:rPr lang="en-US" smtClean="0"/>
              <a:t>‹#›</a:t>
            </a:fld>
            <a:endParaRPr lang="en-US"/>
          </a:p>
        </p:txBody>
      </p:sp>
    </p:spTree>
    <p:extLst>
      <p:ext uri="{BB962C8B-B14F-4D97-AF65-F5344CB8AC3E}">
        <p14:creationId xmlns:p14="http://schemas.microsoft.com/office/powerpoint/2010/main" val="364755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087" y="1823208"/>
            <a:ext cx="11155680" cy="448627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391E7811-D98F-4FBB-BF19-D8C15C9F4C77}" type="datetime1">
              <a:rPr lang="en-US" smtClean="0"/>
              <a:pPr/>
              <a:t>9/2/22</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US"/>
              <a:t>Confidential and Proprietary. Copyright (c) by khareta.com. All Rights Reserved.</a:t>
            </a:r>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F57C2E3C-2250-4E71-BE3A-141FDE36E076}" type="slidenum">
              <a:rPr lang="en-US" smtClean="0"/>
              <a:pPr/>
              <a:t>‹#›</a:t>
            </a:fld>
            <a:endParaRPr lang="en-US"/>
          </a:p>
        </p:txBody>
      </p:sp>
      <p:sp>
        <p:nvSpPr>
          <p:cNvPr id="9" name="Title Placeholder 1">
            <a:extLst>
              <a:ext uri="{FF2B5EF4-FFF2-40B4-BE49-F238E27FC236}">
                <a16:creationId xmlns:a16="http://schemas.microsoft.com/office/drawing/2014/main" id="{52F70625-91E6-F847-BBD4-2CD520BFB66D}"/>
              </a:ext>
            </a:extLst>
          </p:cNvPr>
          <p:cNvSpPr>
            <a:spLocks noGrp="1"/>
          </p:cNvSpPr>
          <p:nvPr>
            <p:ph type="title"/>
          </p:nvPr>
        </p:nvSpPr>
        <p:spPr>
          <a:xfrm>
            <a:off x="533404" y="259109"/>
            <a:ext cx="11155680" cy="1325563"/>
          </a:xfrm>
          <a:prstGeom prst="rect">
            <a:avLst/>
          </a:prstGeom>
        </p:spPr>
        <p:txBody>
          <a:bodyPr vert="horz" lIns="91440" tIns="45720" rIns="91440" bIns="45720" rtlCol="0" anchor="ctr">
            <a:normAutofit/>
          </a:bodyPr>
          <a:lstStyle>
            <a:lvl1pPr>
              <a:defRPr sz="4800">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89645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9B9DC-9353-47A5-A46B-03852646DD43}" type="datetime1">
              <a:rPr lang="en-US" smtClean="0"/>
              <a:t>9/2/22</a:t>
            </a:fld>
            <a:endParaRPr lang="en-US"/>
          </a:p>
        </p:txBody>
      </p:sp>
      <p:sp>
        <p:nvSpPr>
          <p:cNvPr id="5" name="Footer Placeholder 4"/>
          <p:cNvSpPr>
            <a:spLocks noGrp="1"/>
          </p:cNvSpPr>
          <p:nvPr>
            <p:ph type="ftr" sz="quarter" idx="11"/>
          </p:nvPr>
        </p:nvSpPr>
        <p:spPr/>
        <p:txBody>
          <a:bodyPr/>
          <a:lstStyle/>
          <a:p>
            <a:r>
              <a:rPr lang="en-US" dirty="0"/>
              <a:t>Confidential and Proprietary. Copyright (c) by </a:t>
            </a:r>
            <a:r>
              <a:rPr lang="en-US" dirty="0" err="1"/>
              <a:t>khareta.com</a:t>
            </a:r>
            <a:r>
              <a:rPr lang="en-US" dirty="0"/>
              <a:t>. All Rights Reserved.</a:t>
            </a:r>
          </a:p>
        </p:txBody>
      </p:sp>
      <p:sp>
        <p:nvSpPr>
          <p:cNvPr id="6" name="Slide Number Placeholder 5"/>
          <p:cNvSpPr>
            <a:spLocks noGrp="1"/>
          </p:cNvSpPr>
          <p:nvPr>
            <p:ph type="sldNum" sz="quarter" idx="12"/>
          </p:nvPr>
        </p:nvSpPr>
        <p:spPr/>
        <p:txBody>
          <a:bodyPr/>
          <a:lstStyle/>
          <a:p>
            <a:fld id="{F57C2E3C-2250-4E71-BE3A-141FDE36E076}" type="slidenum">
              <a:rPr lang="en-US" smtClean="0"/>
              <a:t>‹#›</a:t>
            </a:fld>
            <a:endParaRPr lang="en-US"/>
          </a:p>
        </p:txBody>
      </p:sp>
    </p:spTree>
    <p:extLst>
      <p:ext uri="{BB962C8B-B14F-4D97-AF65-F5344CB8AC3E}">
        <p14:creationId xmlns:p14="http://schemas.microsoft.com/office/powerpoint/2010/main" val="577471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1EC9C8-5B4A-4EA4-AD01-0F6C186A0223}" type="datetime1">
              <a:rPr lang="en-US" smtClean="0"/>
              <a:t>9/2/22</a:t>
            </a:fld>
            <a:endParaRPr lang="en-US"/>
          </a:p>
        </p:txBody>
      </p:sp>
      <p:sp>
        <p:nvSpPr>
          <p:cNvPr id="6" name="Footer Placeholder 5"/>
          <p:cNvSpPr>
            <a:spLocks noGrp="1"/>
          </p:cNvSpPr>
          <p:nvPr>
            <p:ph type="ftr" sz="quarter" idx="11"/>
          </p:nvPr>
        </p:nvSpPr>
        <p:spPr/>
        <p:txBody>
          <a:bodyPr/>
          <a:lstStyle/>
          <a:p>
            <a:r>
              <a:rPr lang="en-US" dirty="0"/>
              <a:t>Confidential and Proprietary. Copyright (c) by </a:t>
            </a:r>
            <a:r>
              <a:rPr lang="en-US" dirty="0" err="1"/>
              <a:t>khareta.com</a:t>
            </a:r>
            <a:r>
              <a:rPr lang="en-US" dirty="0"/>
              <a:t>. All Rights Reserved.</a:t>
            </a:r>
          </a:p>
        </p:txBody>
      </p:sp>
      <p:sp>
        <p:nvSpPr>
          <p:cNvPr id="7" name="Slide Number Placeholder 6"/>
          <p:cNvSpPr>
            <a:spLocks noGrp="1"/>
          </p:cNvSpPr>
          <p:nvPr>
            <p:ph type="sldNum" sz="quarter" idx="12"/>
          </p:nvPr>
        </p:nvSpPr>
        <p:spPr/>
        <p:txBody>
          <a:bodyPr/>
          <a:lstStyle/>
          <a:p>
            <a:fld id="{F57C2E3C-2250-4E71-BE3A-141FDE36E076}" type="slidenum">
              <a:rPr lang="en-US" smtClean="0"/>
              <a:t>‹#›</a:t>
            </a:fld>
            <a:endParaRPr lang="en-US"/>
          </a:p>
        </p:txBody>
      </p:sp>
    </p:spTree>
    <p:extLst>
      <p:ext uri="{BB962C8B-B14F-4D97-AF65-F5344CB8AC3E}">
        <p14:creationId xmlns:p14="http://schemas.microsoft.com/office/powerpoint/2010/main" val="238179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E68C64-7F3C-4D22-9B38-FE9A2E32362C}" type="datetime1">
              <a:rPr lang="en-US" smtClean="0"/>
              <a:t>9/2/22</a:t>
            </a:fld>
            <a:endParaRPr lang="en-US"/>
          </a:p>
        </p:txBody>
      </p:sp>
      <p:sp>
        <p:nvSpPr>
          <p:cNvPr id="4" name="Footer Placeholder 3"/>
          <p:cNvSpPr>
            <a:spLocks noGrp="1"/>
          </p:cNvSpPr>
          <p:nvPr>
            <p:ph type="ftr" sz="quarter" idx="11"/>
          </p:nvPr>
        </p:nvSpPr>
        <p:spPr/>
        <p:txBody>
          <a:bodyPr/>
          <a:lstStyle/>
          <a:p>
            <a:r>
              <a:rPr lang="en-US" dirty="0"/>
              <a:t>Confidential and Proprietary. Copyright (c) by </a:t>
            </a:r>
            <a:r>
              <a:rPr lang="en-US" dirty="0" err="1"/>
              <a:t>khareta.com</a:t>
            </a:r>
            <a:r>
              <a:rPr lang="en-US" dirty="0"/>
              <a:t>. All Rights Reserved.</a:t>
            </a:r>
          </a:p>
        </p:txBody>
      </p:sp>
      <p:sp>
        <p:nvSpPr>
          <p:cNvPr id="5" name="Slide Number Placeholder 4"/>
          <p:cNvSpPr>
            <a:spLocks noGrp="1"/>
          </p:cNvSpPr>
          <p:nvPr>
            <p:ph type="sldNum" sz="quarter" idx="12"/>
          </p:nvPr>
        </p:nvSpPr>
        <p:spPr/>
        <p:txBody>
          <a:bodyPr/>
          <a:lstStyle/>
          <a:p>
            <a:fld id="{F57C2E3C-2250-4E71-BE3A-141FDE36E076}" type="slidenum">
              <a:rPr lang="en-US" smtClean="0"/>
              <a:t>‹#›</a:t>
            </a:fld>
            <a:endParaRPr lang="en-US"/>
          </a:p>
        </p:txBody>
      </p:sp>
    </p:spTree>
    <p:extLst>
      <p:ext uri="{BB962C8B-B14F-4D97-AF65-F5344CB8AC3E}">
        <p14:creationId xmlns:p14="http://schemas.microsoft.com/office/powerpoint/2010/main" val="133378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9239D-A76A-4979-8C9D-4607162B3A37}" type="datetime1">
              <a:rPr lang="en-US" smtClean="0"/>
              <a:t>9/2/22</a:t>
            </a:fld>
            <a:endParaRPr lang="en-US"/>
          </a:p>
        </p:txBody>
      </p:sp>
      <p:sp>
        <p:nvSpPr>
          <p:cNvPr id="3" name="Footer Placeholder 2"/>
          <p:cNvSpPr>
            <a:spLocks noGrp="1"/>
          </p:cNvSpPr>
          <p:nvPr>
            <p:ph type="ftr" sz="quarter" idx="11"/>
          </p:nvPr>
        </p:nvSpPr>
        <p:spPr/>
        <p:txBody>
          <a:bodyPr/>
          <a:lstStyle/>
          <a:p>
            <a:r>
              <a:rPr lang="en-US" dirty="0"/>
              <a:t>Confidential and Proprietary. Copyright (c) by </a:t>
            </a:r>
            <a:r>
              <a:rPr lang="en-US" dirty="0" err="1"/>
              <a:t>khareta.com</a:t>
            </a:r>
            <a:r>
              <a:rPr lang="en-US" dirty="0"/>
              <a:t>. All Rights Reserved.</a:t>
            </a:r>
          </a:p>
        </p:txBody>
      </p:sp>
      <p:sp>
        <p:nvSpPr>
          <p:cNvPr id="4" name="Slide Number Placeholder 3"/>
          <p:cNvSpPr>
            <a:spLocks noGrp="1"/>
          </p:cNvSpPr>
          <p:nvPr>
            <p:ph type="sldNum" sz="quarter" idx="12"/>
          </p:nvPr>
        </p:nvSpPr>
        <p:spPr/>
        <p:txBody>
          <a:bodyPr/>
          <a:lstStyle/>
          <a:p>
            <a:fld id="{F57C2E3C-2250-4E71-BE3A-141FDE36E076}" type="slidenum">
              <a:rPr lang="en-US" smtClean="0"/>
              <a:t>‹#›</a:t>
            </a:fld>
            <a:endParaRPr lang="en-US"/>
          </a:p>
        </p:txBody>
      </p:sp>
    </p:spTree>
    <p:extLst>
      <p:ext uri="{BB962C8B-B14F-4D97-AF65-F5344CB8AC3E}">
        <p14:creationId xmlns:p14="http://schemas.microsoft.com/office/powerpoint/2010/main" val="392521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E1CBC2-7DC1-407E-BB02-FCC87C17C3D8}" type="datetime1">
              <a:rPr lang="en-US" smtClean="0"/>
              <a:t>9/2/22</a:t>
            </a:fld>
            <a:endParaRPr lang="en-US"/>
          </a:p>
        </p:txBody>
      </p:sp>
      <p:sp>
        <p:nvSpPr>
          <p:cNvPr id="6" name="Footer Placeholder 5"/>
          <p:cNvSpPr>
            <a:spLocks noGrp="1"/>
          </p:cNvSpPr>
          <p:nvPr>
            <p:ph type="ftr" sz="quarter" idx="11"/>
          </p:nvPr>
        </p:nvSpPr>
        <p:spPr/>
        <p:txBody>
          <a:bodyPr/>
          <a:lstStyle/>
          <a:p>
            <a:r>
              <a:rPr lang="en-US" dirty="0"/>
              <a:t>Confidential and Proprietary. Copyright (c) by </a:t>
            </a:r>
            <a:r>
              <a:rPr lang="en-US" dirty="0" err="1"/>
              <a:t>khareta.com</a:t>
            </a:r>
            <a:r>
              <a:rPr lang="en-US" dirty="0"/>
              <a:t>. All Rights Reserved.</a:t>
            </a:r>
          </a:p>
        </p:txBody>
      </p:sp>
      <p:sp>
        <p:nvSpPr>
          <p:cNvPr id="7" name="Slide Number Placeholder 6"/>
          <p:cNvSpPr>
            <a:spLocks noGrp="1"/>
          </p:cNvSpPr>
          <p:nvPr>
            <p:ph type="sldNum" sz="quarter" idx="12"/>
          </p:nvPr>
        </p:nvSpPr>
        <p:spPr/>
        <p:txBody>
          <a:bodyPr/>
          <a:lstStyle/>
          <a:p>
            <a:fld id="{F57C2E3C-2250-4E71-BE3A-141FDE36E076}" type="slidenum">
              <a:rPr lang="en-US" smtClean="0"/>
              <a:t>‹#›</a:t>
            </a:fld>
            <a:endParaRPr lang="en-US"/>
          </a:p>
        </p:txBody>
      </p:sp>
    </p:spTree>
    <p:extLst>
      <p:ext uri="{BB962C8B-B14F-4D97-AF65-F5344CB8AC3E}">
        <p14:creationId xmlns:p14="http://schemas.microsoft.com/office/powerpoint/2010/main" val="353449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2117B-D704-4A77-93B9-61AFE50FA4C9}" type="datetime1">
              <a:rPr lang="en-US" smtClean="0"/>
              <a:t>9/2/22</a:t>
            </a:fld>
            <a:endParaRPr lang="en-US"/>
          </a:p>
        </p:txBody>
      </p:sp>
      <p:sp>
        <p:nvSpPr>
          <p:cNvPr id="6" name="Footer Placeholder 5"/>
          <p:cNvSpPr>
            <a:spLocks noGrp="1"/>
          </p:cNvSpPr>
          <p:nvPr>
            <p:ph type="ftr" sz="quarter" idx="11"/>
          </p:nvPr>
        </p:nvSpPr>
        <p:spPr/>
        <p:txBody>
          <a:bodyPr/>
          <a:lstStyle/>
          <a:p>
            <a:r>
              <a:rPr lang="en-US" dirty="0"/>
              <a:t>Confidential and Proprietary. Copyright (c) by </a:t>
            </a:r>
            <a:r>
              <a:rPr lang="en-US" dirty="0" err="1"/>
              <a:t>khareta.com</a:t>
            </a:r>
            <a:r>
              <a:rPr lang="en-US" dirty="0"/>
              <a:t>. All Rights Reserved.</a:t>
            </a:r>
          </a:p>
        </p:txBody>
      </p:sp>
      <p:sp>
        <p:nvSpPr>
          <p:cNvPr id="7" name="Slide Number Placeholder 6"/>
          <p:cNvSpPr>
            <a:spLocks noGrp="1"/>
          </p:cNvSpPr>
          <p:nvPr>
            <p:ph type="sldNum" sz="quarter" idx="12"/>
          </p:nvPr>
        </p:nvSpPr>
        <p:spPr/>
        <p:txBody>
          <a:bodyPr/>
          <a:lstStyle/>
          <a:p>
            <a:fld id="{F57C2E3C-2250-4E71-BE3A-141FDE36E076}" type="slidenum">
              <a:rPr lang="en-US" smtClean="0"/>
              <a:t>‹#›</a:t>
            </a:fld>
            <a:endParaRPr lang="en-US"/>
          </a:p>
        </p:txBody>
      </p:sp>
    </p:spTree>
    <p:extLst>
      <p:ext uri="{BB962C8B-B14F-4D97-AF65-F5344CB8AC3E}">
        <p14:creationId xmlns:p14="http://schemas.microsoft.com/office/powerpoint/2010/main" val="169911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16D1DF-D61D-4F1C-B279-0495E7514D54}" type="datetime1">
              <a:rPr lang="en-US" smtClean="0"/>
              <a:t>9/2/22</a:t>
            </a:fld>
            <a:endParaRPr lang="en-US"/>
          </a:p>
        </p:txBody>
      </p:sp>
      <p:sp>
        <p:nvSpPr>
          <p:cNvPr id="5" name="Footer Placeholder 4"/>
          <p:cNvSpPr>
            <a:spLocks noGrp="1"/>
          </p:cNvSpPr>
          <p:nvPr>
            <p:ph type="ftr" sz="quarter" idx="11"/>
          </p:nvPr>
        </p:nvSpPr>
        <p:spPr/>
        <p:txBody>
          <a:bodyPr/>
          <a:lstStyle/>
          <a:p>
            <a:r>
              <a:rPr lang="en-US" dirty="0"/>
              <a:t>Confidential and Proprietary. Copyright (c) by </a:t>
            </a:r>
            <a:r>
              <a:rPr lang="en-US" dirty="0" err="1"/>
              <a:t>khareta.com</a:t>
            </a:r>
            <a:r>
              <a:rPr lang="en-US" dirty="0"/>
              <a:t>. All Rights Reserved.</a:t>
            </a:r>
          </a:p>
        </p:txBody>
      </p:sp>
      <p:sp>
        <p:nvSpPr>
          <p:cNvPr id="6" name="Slide Number Placeholder 5"/>
          <p:cNvSpPr>
            <a:spLocks noGrp="1"/>
          </p:cNvSpPr>
          <p:nvPr>
            <p:ph type="sldNum" sz="quarter" idx="12"/>
          </p:nvPr>
        </p:nvSpPr>
        <p:spPr/>
        <p:txBody>
          <a:bodyPr/>
          <a:lstStyle/>
          <a:p>
            <a:fld id="{F57C2E3C-2250-4E71-BE3A-141FDE36E076}" type="slidenum">
              <a:rPr lang="en-US" smtClean="0"/>
              <a:t>‹#›</a:t>
            </a:fld>
            <a:endParaRPr lang="en-US"/>
          </a:p>
        </p:txBody>
      </p:sp>
    </p:spTree>
    <p:extLst>
      <p:ext uri="{BB962C8B-B14F-4D97-AF65-F5344CB8AC3E}">
        <p14:creationId xmlns:p14="http://schemas.microsoft.com/office/powerpoint/2010/main" val="189446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4" y="259109"/>
            <a:ext cx="1115568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3404" y="1825625"/>
            <a:ext cx="1115568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fld id="{188D407A-EC4E-4CA0-B776-34627F76FEF8}" type="datetime1">
              <a:rPr lang="en-US" smtClean="0"/>
              <a:pPr/>
              <a:t>9/2/22</a:t>
            </a:fld>
            <a:endParaRPr lang="en-US"/>
          </a:p>
        </p:txBody>
      </p:sp>
      <p:sp>
        <p:nvSpPr>
          <p:cNvPr id="5" name="Footer Placeholder 4"/>
          <p:cNvSpPr>
            <a:spLocks noGrp="1"/>
          </p:cNvSpPr>
          <p:nvPr>
            <p:ph type="ftr" sz="quarter" idx="3"/>
          </p:nvPr>
        </p:nvSpPr>
        <p:spPr>
          <a:xfrm>
            <a:off x="3581400" y="6360888"/>
            <a:ext cx="5246915"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r>
              <a:rPr lang="en-US"/>
              <a:t>Confidential and Proprietary. Copyright (c) by khareta.com. All Rights Reserved.</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F57C2E3C-2250-4E71-BE3A-141FDE36E076}" type="slidenum">
              <a:rPr lang="en-US" smtClean="0"/>
              <a:pPr/>
              <a:t>‹#›</a:t>
            </a:fld>
            <a:endParaRPr lang="en-US"/>
          </a:p>
        </p:txBody>
      </p:sp>
    </p:spTree>
    <p:extLst>
      <p:ext uri="{BB962C8B-B14F-4D97-AF65-F5344CB8AC3E}">
        <p14:creationId xmlns:p14="http://schemas.microsoft.com/office/powerpoint/2010/main" val="10720044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4" r:id="rId5"/>
    <p:sldLayoutId id="2147483685" r:id="rId6"/>
    <p:sldLayoutId id="2147483686" r:id="rId7"/>
    <p:sldLayoutId id="2147483687" r:id="rId8"/>
    <p:sldLayoutId id="2147483688" r:id="rId9"/>
    <p:sldLayoutId id="2147483689" r:id="rId10"/>
  </p:sldLayoutIdLst>
  <p:hf sldNum="0" hdr="0" dt="0"/>
  <p:txStyles>
    <p:titleStyle>
      <a:lvl1pPr algn="l" defTabSz="914377" rtl="0" eaLnBrk="1" latinLnBrk="0" hangingPunct="1">
        <a:lnSpc>
          <a:spcPct val="90000"/>
        </a:lnSpc>
        <a:spcBef>
          <a:spcPct val="0"/>
        </a:spcBef>
        <a:buNone/>
        <a:defRPr sz="4800" b="1" kern="1200">
          <a:solidFill>
            <a:schemeClr val="tx1"/>
          </a:solidFill>
          <a:latin typeface="Calibri" panose="020F0502020204030204" pitchFamily="34" charset="0"/>
          <a:ea typeface="+mj-ea"/>
          <a:cs typeface="Calibri" panose="020F050202020403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jpg"/><Relationship Id="rId7" Type="http://schemas.openxmlformats.org/officeDocument/2006/relationships/hyperlink" Target="https://apps.apple.com/us/app/khareta/id116114117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Ahmed.Nawasrah@khareta.com" TargetMode="External"/><Relationship Id="rId10" Type="http://schemas.openxmlformats.org/officeDocument/2006/relationships/image" Target="../media/image5.emf"/><Relationship Id="rId4" Type="http://schemas.openxmlformats.org/officeDocument/2006/relationships/image" Target="../media/image2.png"/><Relationship Id="rId9" Type="http://schemas.openxmlformats.org/officeDocument/2006/relationships/hyperlink" Target="https://play.google.com/store/apps/details?id=com.khareta"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E9527-7805-204A-9575-3C9D4E8C9372}"/>
              </a:ext>
            </a:extLst>
          </p:cNvPr>
          <p:cNvPicPr>
            <a:picLocks noChangeAspect="1"/>
          </p:cNvPicPr>
          <p:nvPr/>
        </p:nvPicPr>
        <p:blipFill rotWithShape="1">
          <a:blip r:embed="rId3">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2" name="Title 1"/>
          <p:cNvSpPr>
            <a:spLocks noGrp="1"/>
          </p:cNvSpPr>
          <p:nvPr>
            <p:ph type="ctrTitle"/>
          </p:nvPr>
        </p:nvSpPr>
        <p:spPr>
          <a:xfrm>
            <a:off x="7243763" y="1285876"/>
            <a:ext cx="4533898" cy="586467"/>
          </a:xfrm>
        </p:spPr>
        <p:txBody>
          <a:bodyPr anchor="t">
            <a:normAutofit/>
          </a:bodyPr>
          <a:lstStyle/>
          <a:p>
            <a:pPr>
              <a:lnSpc>
                <a:spcPct val="150000"/>
              </a:lnSpc>
            </a:pPr>
            <a:r>
              <a:rPr lang="en-US" sz="2000" dirty="0">
                <a:solidFill>
                  <a:schemeClr val="bg1"/>
                </a:solidFill>
                <a:latin typeface="SF Compact Text" pitchFamily="2" charset="77"/>
              </a:rPr>
              <a:t>Sell faster. Buy with confidence.</a:t>
            </a:r>
            <a:endParaRPr lang="ar-AE" sz="2000" i="1" dirty="0">
              <a:solidFill>
                <a:schemeClr val="bg1"/>
              </a:solidFill>
              <a:latin typeface="SF Compact Text" pitchFamily="2" charset="77"/>
            </a:endParaRPr>
          </a:p>
        </p:txBody>
      </p:sp>
      <p:pic>
        <p:nvPicPr>
          <p:cNvPr id="7" name="Picture 6">
            <a:extLst>
              <a:ext uri="{FF2B5EF4-FFF2-40B4-BE49-F238E27FC236}">
                <a16:creationId xmlns:a16="http://schemas.microsoft.com/office/drawing/2014/main" id="{CD89496E-A2ED-064B-9422-1F53B8AE52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9885" y="281390"/>
            <a:ext cx="961654" cy="961654"/>
          </a:xfrm>
          <a:prstGeom prst="rect">
            <a:avLst/>
          </a:prstGeom>
        </p:spPr>
      </p:pic>
      <p:sp>
        <p:nvSpPr>
          <p:cNvPr id="4" name="TextBox 3">
            <a:extLst>
              <a:ext uri="{FF2B5EF4-FFF2-40B4-BE49-F238E27FC236}">
                <a16:creationId xmlns:a16="http://schemas.microsoft.com/office/drawing/2014/main" id="{32132144-8AA3-AD47-B07B-1BA0FBF5A7D3}"/>
              </a:ext>
            </a:extLst>
          </p:cNvPr>
          <p:cNvSpPr txBox="1"/>
          <p:nvPr/>
        </p:nvSpPr>
        <p:spPr>
          <a:xfrm>
            <a:off x="7830062" y="4826675"/>
            <a:ext cx="4361938" cy="2031325"/>
          </a:xfrm>
          <a:prstGeom prst="rect">
            <a:avLst/>
          </a:prstGeom>
          <a:solidFill>
            <a:schemeClr val="tx1">
              <a:alpha val="53132"/>
            </a:schemeClr>
          </a:solidFill>
        </p:spPr>
        <p:txBody>
          <a:bodyPr wrap="square" rtlCol="0">
            <a:spAutoFit/>
          </a:bodyPr>
          <a:lstStyle/>
          <a:p>
            <a:pPr algn="ctr"/>
            <a:r>
              <a:rPr lang="en-US" dirty="0">
                <a:solidFill>
                  <a:schemeClr val="bg1"/>
                </a:solidFill>
                <a:latin typeface="SF Compact Text" pitchFamily="2" charset="77"/>
              </a:rPr>
              <a:t>Ahmed Nawasrah </a:t>
            </a:r>
          </a:p>
          <a:p>
            <a:pPr algn="ctr"/>
            <a:r>
              <a:rPr lang="en-US" dirty="0">
                <a:solidFill>
                  <a:schemeClr val="bg1"/>
                </a:solidFill>
                <a:latin typeface="SF Compact Text" pitchFamily="2" charset="77"/>
              </a:rPr>
              <a:t>Co-Founder - CEO</a:t>
            </a:r>
          </a:p>
          <a:p>
            <a:pPr algn="ctr"/>
            <a:endParaRPr lang="en-US" dirty="0">
              <a:solidFill>
                <a:schemeClr val="bg1"/>
              </a:solidFill>
              <a:latin typeface="SF Compact Text" pitchFamily="2" charset="77"/>
            </a:endParaRPr>
          </a:p>
          <a:p>
            <a:pPr algn="ctr"/>
            <a:r>
              <a:rPr lang="en-US" dirty="0">
                <a:solidFill>
                  <a:schemeClr val="bg1"/>
                </a:solidFill>
                <a:latin typeface="SF Compact Text" pitchFamily="2" charset="77"/>
                <a:hlinkClick r:id="rId5">
                  <a:extLst>
                    <a:ext uri="{A12FA001-AC4F-418D-AE19-62706E023703}">
                      <ahyp:hlinkClr xmlns:ahyp="http://schemas.microsoft.com/office/drawing/2018/hyperlinkcolor" val="tx"/>
                    </a:ext>
                  </a:extLst>
                </a:hlinkClick>
              </a:rPr>
              <a:t>Ahmed.Nawasrah@khareta.com</a:t>
            </a:r>
            <a:endParaRPr lang="en-US" dirty="0">
              <a:solidFill>
                <a:schemeClr val="bg1"/>
              </a:solidFill>
              <a:latin typeface="SF Compact Text" pitchFamily="2" charset="77"/>
            </a:endParaRPr>
          </a:p>
          <a:p>
            <a:pPr algn="ctr"/>
            <a:r>
              <a:rPr lang="en-US" dirty="0">
                <a:solidFill>
                  <a:schemeClr val="bg1"/>
                </a:solidFill>
                <a:latin typeface="SF Compact Text" pitchFamily="2" charset="77"/>
              </a:rPr>
              <a:t>+962 (0) 7 9821 6171</a:t>
            </a:r>
          </a:p>
          <a:p>
            <a:pPr algn="ctr"/>
            <a:endParaRPr lang="en-US" dirty="0">
              <a:solidFill>
                <a:schemeClr val="bg1"/>
              </a:solidFill>
              <a:latin typeface="SF Compact Text" pitchFamily="2" charset="77"/>
            </a:endParaRPr>
          </a:p>
          <a:p>
            <a:pPr algn="ctr"/>
            <a:r>
              <a:rPr lang="en-US" dirty="0">
                <a:solidFill>
                  <a:schemeClr val="bg1"/>
                </a:solidFill>
                <a:latin typeface="SF Compact Text" pitchFamily="2" charset="77"/>
              </a:rPr>
              <a:t>Sep 2022</a:t>
            </a:r>
          </a:p>
        </p:txBody>
      </p:sp>
      <p:pic>
        <p:nvPicPr>
          <p:cNvPr id="10" name="Picture 9">
            <a:extLst>
              <a:ext uri="{FF2B5EF4-FFF2-40B4-BE49-F238E27FC236}">
                <a16:creationId xmlns:a16="http://schemas.microsoft.com/office/drawing/2014/main" id="{DB7AD9E6-AFDF-CE41-9444-D141B44730D4}"/>
              </a:ext>
            </a:extLst>
          </p:cNvPr>
          <p:cNvPicPr>
            <a:picLocks noChangeAspect="1"/>
          </p:cNvPicPr>
          <p:nvPr/>
        </p:nvPicPr>
        <p:blipFill>
          <a:blip r:embed="rId6"/>
          <a:stretch>
            <a:fillRect/>
          </a:stretch>
        </p:blipFill>
        <p:spPr>
          <a:xfrm>
            <a:off x="468678" y="1243044"/>
            <a:ext cx="2267960" cy="4572000"/>
          </a:xfrm>
          <a:prstGeom prst="rect">
            <a:avLst/>
          </a:prstGeom>
        </p:spPr>
      </p:pic>
      <p:pic>
        <p:nvPicPr>
          <p:cNvPr id="3" name="Picture 2">
            <a:hlinkClick r:id="rId7"/>
            <a:extLst>
              <a:ext uri="{FF2B5EF4-FFF2-40B4-BE49-F238E27FC236}">
                <a16:creationId xmlns:a16="http://schemas.microsoft.com/office/drawing/2014/main" id="{52064801-4263-C94F-80CD-3B793C274345}"/>
              </a:ext>
            </a:extLst>
          </p:cNvPr>
          <p:cNvPicPr>
            <a:picLocks noChangeAspect="1"/>
          </p:cNvPicPr>
          <p:nvPr/>
        </p:nvPicPr>
        <p:blipFill>
          <a:blip r:embed="rId8"/>
          <a:stretch>
            <a:fillRect/>
          </a:stretch>
        </p:blipFill>
        <p:spPr>
          <a:xfrm>
            <a:off x="468677" y="6149776"/>
            <a:ext cx="1005840" cy="286182"/>
          </a:xfrm>
          <a:prstGeom prst="rect">
            <a:avLst/>
          </a:prstGeom>
        </p:spPr>
      </p:pic>
      <p:pic>
        <p:nvPicPr>
          <p:cNvPr id="5" name="Picture 4">
            <a:hlinkClick r:id="rId9"/>
            <a:extLst>
              <a:ext uri="{FF2B5EF4-FFF2-40B4-BE49-F238E27FC236}">
                <a16:creationId xmlns:a16="http://schemas.microsoft.com/office/drawing/2014/main" id="{5D72CCED-09B0-2547-ADD5-908F8D3FF26A}"/>
              </a:ext>
            </a:extLst>
          </p:cNvPr>
          <p:cNvPicPr>
            <a:picLocks noChangeAspect="1"/>
          </p:cNvPicPr>
          <p:nvPr/>
        </p:nvPicPr>
        <p:blipFill>
          <a:blip r:embed="rId10"/>
          <a:stretch>
            <a:fillRect/>
          </a:stretch>
        </p:blipFill>
        <p:spPr>
          <a:xfrm>
            <a:off x="1754552" y="6153607"/>
            <a:ext cx="1005840" cy="281969"/>
          </a:xfrm>
          <a:prstGeom prst="rect">
            <a:avLst/>
          </a:prstGeom>
        </p:spPr>
      </p:pic>
    </p:spTree>
    <p:extLst>
      <p:ext uri="{BB962C8B-B14F-4D97-AF65-F5344CB8AC3E}">
        <p14:creationId xmlns:p14="http://schemas.microsoft.com/office/powerpoint/2010/main" val="2818802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06A5CFA-9514-F8B1-22DB-BAFBA699696F}"/>
              </a:ext>
            </a:extLst>
          </p:cNvPr>
          <p:cNvSpPr/>
          <p:nvPr/>
        </p:nvSpPr>
        <p:spPr>
          <a:xfrm>
            <a:off x="788020" y="1660873"/>
            <a:ext cx="5028580" cy="4722342"/>
          </a:xfrm>
          <a:prstGeom prst="roundRect">
            <a:avLst>
              <a:gd name="adj" fmla="val 2718"/>
            </a:avLst>
          </a:prstGeom>
          <a:solidFill>
            <a:schemeClr val="bg1"/>
          </a:solidFill>
          <a:ln>
            <a:solidFill>
              <a:schemeClr val="bg1">
                <a:lumMod val="85000"/>
              </a:schemeClr>
            </a:solidFill>
          </a:ln>
          <a:effectLst>
            <a:outerShdw blurRad="279400" sx="103000" sy="103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B16EF7-6F98-CBA6-D41A-BA0A86C675F7}"/>
              </a:ext>
            </a:extLst>
          </p:cNvPr>
          <p:cNvSpPr>
            <a:spLocks noGrp="1"/>
          </p:cNvSpPr>
          <p:nvPr>
            <p:ph type="title"/>
          </p:nvPr>
        </p:nvSpPr>
        <p:spPr/>
        <p:txBody>
          <a:bodyPr>
            <a:normAutofit/>
          </a:bodyPr>
          <a:lstStyle/>
          <a:p>
            <a:r>
              <a:rPr lang="en-US" sz="4000" dirty="0">
                <a:latin typeface="SF Compact Text" pitchFamily="2" charset="77"/>
              </a:rPr>
              <a:t>$126K total revenue</a:t>
            </a:r>
            <a:br>
              <a:rPr lang="en-US" sz="4000" dirty="0">
                <a:latin typeface="SF Compact Text" pitchFamily="2" charset="77"/>
              </a:rPr>
            </a:br>
            <a:endParaRPr lang="en-US" sz="4000" dirty="0"/>
          </a:p>
        </p:txBody>
      </p:sp>
      <p:graphicFrame>
        <p:nvGraphicFramePr>
          <p:cNvPr id="4" name="Chart 3">
            <a:extLst>
              <a:ext uri="{FF2B5EF4-FFF2-40B4-BE49-F238E27FC236}">
                <a16:creationId xmlns:a16="http://schemas.microsoft.com/office/drawing/2014/main" id="{2B8AC912-A99C-8E02-E610-57A16F8689F7}"/>
              </a:ext>
            </a:extLst>
          </p:cNvPr>
          <p:cNvGraphicFramePr/>
          <p:nvPr>
            <p:extLst>
              <p:ext uri="{D42A27DB-BD31-4B8C-83A1-F6EECF244321}">
                <p14:modId xmlns:p14="http://schemas.microsoft.com/office/powerpoint/2010/main" val="2718729038"/>
              </p:ext>
            </p:extLst>
          </p:nvPr>
        </p:nvGraphicFramePr>
        <p:xfrm>
          <a:off x="788020" y="1811215"/>
          <a:ext cx="496181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A311D9EE-A5DA-F4DB-8220-78DA4AB1F7D8}"/>
              </a:ext>
            </a:extLst>
          </p:cNvPr>
          <p:cNvSpPr txBox="1">
            <a:spLocks/>
          </p:cNvSpPr>
          <p:nvPr/>
        </p:nvSpPr>
        <p:spPr>
          <a:xfrm>
            <a:off x="6442169" y="2145323"/>
            <a:ext cx="5246915" cy="3130834"/>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800" b="1" kern="1200">
                <a:solidFill>
                  <a:schemeClr val="tx1"/>
                </a:solidFill>
                <a:latin typeface="Calibri" panose="020F0502020204030204" pitchFamily="34" charset="0"/>
                <a:ea typeface="+mj-ea"/>
                <a:cs typeface="Calibri" panose="020F0502020204030204" pitchFamily="34" charset="0"/>
              </a:defRPr>
            </a:lvl1pPr>
          </a:lstStyle>
          <a:p>
            <a:r>
              <a:rPr lang="en-US" sz="3600" dirty="0">
                <a:latin typeface="SF Compact Text" pitchFamily="2" charset="77"/>
              </a:rPr>
              <a:t>50% increase in revenue in H1 2022 compared to last year</a:t>
            </a:r>
          </a:p>
        </p:txBody>
      </p:sp>
      <p:sp>
        <p:nvSpPr>
          <p:cNvPr id="6" name="TextBox 5">
            <a:extLst>
              <a:ext uri="{FF2B5EF4-FFF2-40B4-BE49-F238E27FC236}">
                <a16:creationId xmlns:a16="http://schemas.microsoft.com/office/drawing/2014/main" id="{575870FA-42BB-D2D3-B6C8-2AF046C8DD60}"/>
              </a:ext>
            </a:extLst>
          </p:cNvPr>
          <p:cNvSpPr txBox="1"/>
          <p:nvPr/>
        </p:nvSpPr>
        <p:spPr>
          <a:xfrm>
            <a:off x="1749668" y="2391509"/>
            <a:ext cx="782516" cy="369332"/>
          </a:xfrm>
          <a:prstGeom prst="rect">
            <a:avLst/>
          </a:prstGeom>
          <a:noFill/>
        </p:spPr>
        <p:txBody>
          <a:bodyPr wrap="square">
            <a:spAutoFit/>
          </a:bodyPr>
          <a:lstStyle/>
          <a:p>
            <a:r>
              <a:rPr lang="en-US" sz="1800" b="1" dirty="0">
                <a:latin typeface="SF Compact Text" pitchFamily="2" charset="77"/>
              </a:rPr>
              <a:t>$96K</a:t>
            </a:r>
            <a:endParaRPr lang="en-US" b="1" dirty="0"/>
          </a:p>
        </p:txBody>
      </p:sp>
      <p:sp>
        <p:nvSpPr>
          <p:cNvPr id="7" name="TextBox 6">
            <a:extLst>
              <a:ext uri="{FF2B5EF4-FFF2-40B4-BE49-F238E27FC236}">
                <a16:creationId xmlns:a16="http://schemas.microsoft.com/office/drawing/2014/main" id="{83777F2F-8290-601C-EE04-CAA9AC089A00}"/>
              </a:ext>
            </a:extLst>
          </p:cNvPr>
          <p:cNvSpPr txBox="1"/>
          <p:nvPr/>
        </p:nvSpPr>
        <p:spPr>
          <a:xfrm>
            <a:off x="4047392" y="4424033"/>
            <a:ext cx="782516" cy="369332"/>
          </a:xfrm>
          <a:prstGeom prst="rect">
            <a:avLst/>
          </a:prstGeom>
          <a:noFill/>
        </p:spPr>
        <p:txBody>
          <a:bodyPr wrap="square">
            <a:spAutoFit/>
          </a:bodyPr>
          <a:lstStyle/>
          <a:p>
            <a:r>
              <a:rPr lang="en-US" sz="1800" b="1" dirty="0">
                <a:latin typeface="SF Compact Text" pitchFamily="2" charset="77"/>
              </a:rPr>
              <a:t>$</a:t>
            </a:r>
            <a:r>
              <a:rPr lang="en-US" b="1" dirty="0">
                <a:latin typeface="SF Compact Text" pitchFamily="2" charset="77"/>
              </a:rPr>
              <a:t>30</a:t>
            </a:r>
            <a:r>
              <a:rPr lang="en-US" sz="1800" b="1" dirty="0">
                <a:latin typeface="SF Compact Text" pitchFamily="2" charset="77"/>
              </a:rPr>
              <a:t>K</a:t>
            </a:r>
            <a:endParaRPr lang="en-US" b="1" dirty="0"/>
          </a:p>
        </p:txBody>
      </p:sp>
      <p:sp>
        <p:nvSpPr>
          <p:cNvPr id="3" name="TextBox 2">
            <a:extLst>
              <a:ext uri="{FF2B5EF4-FFF2-40B4-BE49-F238E27FC236}">
                <a16:creationId xmlns:a16="http://schemas.microsoft.com/office/drawing/2014/main" id="{2236A9AD-DC69-0516-5D6E-04DF6D31FCBF}"/>
              </a:ext>
            </a:extLst>
          </p:cNvPr>
          <p:cNvSpPr txBox="1"/>
          <p:nvPr/>
        </p:nvSpPr>
        <p:spPr>
          <a:xfrm>
            <a:off x="1749668" y="4739329"/>
            <a:ext cx="782516" cy="369332"/>
          </a:xfrm>
          <a:prstGeom prst="rect">
            <a:avLst/>
          </a:prstGeom>
          <a:noFill/>
        </p:spPr>
        <p:txBody>
          <a:bodyPr wrap="square">
            <a:spAutoFit/>
          </a:bodyPr>
          <a:lstStyle/>
          <a:p>
            <a:r>
              <a:rPr lang="en-US" sz="1800" b="1" dirty="0">
                <a:latin typeface="SF Compact Text" pitchFamily="2" charset="77"/>
              </a:rPr>
              <a:t>$19K</a:t>
            </a:r>
            <a:endParaRPr lang="en-US" b="1" dirty="0"/>
          </a:p>
        </p:txBody>
      </p:sp>
    </p:spTree>
    <p:extLst>
      <p:ext uri="{BB962C8B-B14F-4D97-AF65-F5344CB8AC3E}">
        <p14:creationId xmlns:p14="http://schemas.microsoft.com/office/powerpoint/2010/main" val="126255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0034F0-FE12-E340-90EF-ED7FD976949F}"/>
              </a:ext>
            </a:extLst>
          </p:cNvPr>
          <p:cNvSpPr>
            <a:spLocks noGrp="1"/>
          </p:cNvSpPr>
          <p:nvPr>
            <p:ph type="title"/>
          </p:nvPr>
        </p:nvSpPr>
        <p:spPr/>
        <p:txBody>
          <a:bodyPr>
            <a:normAutofit/>
          </a:bodyPr>
          <a:lstStyle/>
          <a:p>
            <a:r>
              <a:rPr lang="en-US" sz="3600" dirty="0">
                <a:latin typeface="SF Compact Text" pitchFamily="2" charset="77"/>
                <a:ea typeface="Lato Light" panose="020F0502020204030203" pitchFamily="34" charset="0"/>
                <a:cs typeface="Lato Light" panose="020F0502020204030203" pitchFamily="34" charset="0"/>
              </a:rPr>
              <a:t>Road map: more features, more regions</a:t>
            </a:r>
            <a:br>
              <a:rPr lang="en-US" sz="3600" dirty="0">
                <a:latin typeface="SF Compact Text" pitchFamily="2" charset="77"/>
                <a:ea typeface="Lato Light" panose="020F0502020204030203" pitchFamily="34" charset="0"/>
                <a:cs typeface="Lato Light" panose="020F0502020204030203" pitchFamily="34" charset="0"/>
              </a:rPr>
            </a:br>
            <a:endParaRPr lang="en-US" sz="3600" dirty="0">
              <a:latin typeface="SF Compact Text" pitchFamily="2" charset="77"/>
            </a:endParaRPr>
          </a:p>
        </p:txBody>
      </p:sp>
      <p:sp>
        <p:nvSpPr>
          <p:cNvPr id="2" name="Title 1">
            <a:extLst>
              <a:ext uri="{FF2B5EF4-FFF2-40B4-BE49-F238E27FC236}">
                <a16:creationId xmlns:a16="http://schemas.microsoft.com/office/drawing/2014/main" id="{FC0377BD-D074-256E-0060-48172DB00CDE}"/>
              </a:ext>
            </a:extLst>
          </p:cNvPr>
          <p:cNvSpPr txBox="1">
            <a:spLocks/>
          </p:cNvSpPr>
          <p:nvPr/>
        </p:nvSpPr>
        <p:spPr>
          <a:xfrm>
            <a:off x="8657481" y="3011833"/>
            <a:ext cx="3287342" cy="100584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800" b="1" kern="1200">
                <a:solidFill>
                  <a:schemeClr val="tx1"/>
                </a:solidFill>
                <a:latin typeface="Calibri" panose="020F0502020204030204" pitchFamily="34" charset="0"/>
                <a:ea typeface="+mj-ea"/>
                <a:cs typeface="Calibri" panose="020F0502020204030204" pitchFamily="34" charset="0"/>
              </a:defRPr>
            </a:lvl1pPr>
          </a:lstStyle>
          <a:p>
            <a:pPr algn="ctr"/>
            <a:r>
              <a:rPr lang="en-US" sz="2400" dirty="0">
                <a:solidFill>
                  <a:srgbClr val="03A699"/>
                </a:solidFill>
                <a:latin typeface="SF Compact Text" pitchFamily="2" charset="77"/>
              </a:rPr>
              <a:t>Super-app of all real estate businesses</a:t>
            </a:r>
          </a:p>
        </p:txBody>
      </p:sp>
      <p:pic>
        <p:nvPicPr>
          <p:cNvPr id="4" name="Picture 3">
            <a:extLst>
              <a:ext uri="{FF2B5EF4-FFF2-40B4-BE49-F238E27FC236}">
                <a16:creationId xmlns:a16="http://schemas.microsoft.com/office/drawing/2014/main" id="{C13BE7E7-1889-FC4F-2584-5BF0D41B14D8}"/>
              </a:ext>
            </a:extLst>
          </p:cNvPr>
          <p:cNvPicPr>
            <a:picLocks noChangeAspect="1"/>
          </p:cNvPicPr>
          <p:nvPr/>
        </p:nvPicPr>
        <p:blipFill>
          <a:blip r:embed="rId3"/>
          <a:stretch>
            <a:fillRect/>
          </a:stretch>
        </p:blipFill>
        <p:spPr>
          <a:xfrm>
            <a:off x="3210253" y="1686272"/>
            <a:ext cx="2267957" cy="4572000"/>
          </a:xfrm>
          <a:prstGeom prst="rect">
            <a:avLst/>
          </a:prstGeom>
        </p:spPr>
      </p:pic>
      <p:sp>
        <p:nvSpPr>
          <p:cNvPr id="6" name="TextBox 5">
            <a:extLst>
              <a:ext uri="{FF2B5EF4-FFF2-40B4-BE49-F238E27FC236}">
                <a16:creationId xmlns:a16="http://schemas.microsoft.com/office/drawing/2014/main" id="{6DFA11A1-4C6D-D6FF-B7B1-D4754BF255C3}"/>
              </a:ext>
            </a:extLst>
          </p:cNvPr>
          <p:cNvSpPr txBox="1"/>
          <p:nvPr/>
        </p:nvSpPr>
        <p:spPr>
          <a:xfrm>
            <a:off x="470991" y="3011833"/>
            <a:ext cx="2526326" cy="1005840"/>
          </a:xfrm>
          <a:prstGeom prst="rect">
            <a:avLst/>
          </a:prstGeom>
          <a:noFill/>
        </p:spPr>
        <p:txBody>
          <a:bodyPr wrap="square">
            <a:spAutoFit/>
          </a:bodyPr>
          <a:lstStyle/>
          <a:p>
            <a:pPr algn="ctr"/>
            <a:r>
              <a:rPr lang="en-US" sz="2400" b="1" dirty="0">
                <a:solidFill>
                  <a:srgbClr val="03A699"/>
                </a:solidFill>
                <a:latin typeface="SF Compact Text" pitchFamily="2" charset="77"/>
              </a:rPr>
              <a:t>Offer mortgage lead generation</a:t>
            </a:r>
          </a:p>
        </p:txBody>
      </p:sp>
      <p:pic>
        <p:nvPicPr>
          <p:cNvPr id="9" name="Picture 8">
            <a:extLst>
              <a:ext uri="{FF2B5EF4-FFF2-40B4-BE49-F238E27FC236}">
                <a16:creationId xmlns:a16="http://schemas.microsoft.com/office/drawing/2014/main" id="{18B2D86F-1E9C-B958-22A5-4281EA37FCC8}"/>
              </a:ext>
            </a:extLst>
          </p:cNvPr>
          <p:cNvPicPr>
            <a:picLocks noChangeAspect="1"/>
          </p:cNvPicPr>
          <p:nvPr/>
        </p:nvPicPr>
        <p:blipFill>
          <a:blip r:embed="rId4"/>
          <a:stretch>
            <a:fillRect/>
          </a:stretch>
        </p:blipFill>
        <p:spPr>
          <a:xfrm>
            <a:off x="6287922" y="1686272"/>
            <a:ext cx="2267959" cy="4572000"/>
          </a:xfrm>
          <a:prstGeom prst="rect">
            <a:avLst/>
          </a:prstGeom>
        </p:spPr>
      </p:pic>
    </p:spTree>
    <p:extLst>
      <p:ext uri="{BB962C8B-B14F-4D97-AF65-F5344CB8AC3E}">
        <p14:creationId xmlns:p14="http://schemas.microsoft.com/office/powerpoint/2010/main" val="110371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DE1A-3314-624E-BC4D-D520C27C396F}"/>
              </a:ext>
            </a:extLst>
          </p:cNvPr>
          <p:cNvSpPr>
            <a:spLocks noGrp="1"/>
          </p:cNvSpPr>
          <p:nvPr>
            <p:ph type="title"/>
          </p:nvPr>
        </p:nvSpPr>
        <p:spPr/>
        <p:txBody>
          <a:bodyPr>
            <a:normAutofit/>
          </a:bodyPr>
          <a:lstStyle/>
          <a:p>
            <a:r>
              <a:rPr lang="en-US" sz="3600" dirty="0">
                <a:latin typeface="SF Compact Text" pitchFamily="2" charset="77"/>
              </a:rPr>
              <a:t>Regional real estate markets</a:t>
            </a:r>
            <a:br>
              <a:rPr lang="en-US" sz="3600" dirty="0">
                <a:latin typeface="SF Compact Text" pitchFamily="2" charset="77"/>
              </a:rPr>
            </a:br>
            <a:r>
              <a:rPr lang="en-US" sz="2800" dirty="0">
                <a:solidFill>
                  <a:srgbClr val="03A699"/>
                </a:solidFill>
                <a:latin typeface="SF Compact Text" pitchFamily="2" charset="77"/>
                <a:cs typeface="+mn-cs"/>
              </a:rPr>
              <a:t>Advertising potential ($2.6B+)</a:t>
            </a:r>
            <a:endParaRPr lang="en-US" sz="3200" dirty="0">
              <a:solidFill>
                <a:srgbClr val="03A699"/>
              </a:solidFill>
              <a:latin typeface="SF Compact Text" pitchFamily="2" charset="77"/>
              <a:cs typeface="+mn-cs"/>
            </a:endParaRPr>
          </a:p>
        </p:txBody>
      </p:sp>
      <p:pic>
        <p:nvPicPr>
          <p:cNvPr id="6" name="Image" descr="Image">
            <a:extLst>
              <a:ext uri="{FF2B5EF4-FFF2-40B4-BE49-F238E27FC236}">
                <a16:creationId xmlns:a16="http://schemas.microsoft.com/office/drawing/2014/main" id="{C69A443D-A077-5445-B470-CD9840AAC9B4}"/>
              </a:ext>
            </a:extLst>
          </p:cNvPr>
          <p:cNvPicPr>
            <a:picLocks noChangeAspect="1"/>
          </p:cNvPicPr>
          <p:nvPr/>
        </p:nvPicPr>
        <p:blipFill>
          <a:blip r:embed="rId3"/>
          <a:stretch>
            <a:fillRect/>
          </a:stretch>
        </p:blipFill>
        <p:spPr>
          <a:xfrm>
            <a:off x="2928938" y="2074006"/>
            <a:ext cx="5735755" cy="3848380"/>
          </a:xfrm>
          <a:prstGeom prst="rect">
            <a:avLst/>
          </a:prstGeom>
          <a:ln w="12700">
            <a:miter lim="400000"/>
          </a:ln>
        </p:spPr>
      </p:pic>
      <p:sp>
        <p:nvSpPr>
          <p:cNvPr id="8" name="$3.3 trillion">
            <a:extLst>
              <a:ext uri="{FF2B5EF4-FFF2-40B4-BE49-F238E27FC236}">
                <a16:creationId xmlns:a16="http://schemas.microsoft.com/office/drawing/2014/main" id="{CBA9089D-6D0B-C54C-8779-D445B5186760}"/>
              </a:ext>
            </a:extLst>
          </p:cNvPr>
          <p:cNvSpPr txBox="1"/>
          <p:nvPr/>
        </p:nvSpPr>
        <p:spPr>
          <a:xfrm>
            <a:off x="1612337" y="1984818"/>
            <a:ext cx="2696315" cy="1692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9000" b="1">
                <a:solidFill>
                  <a:srgbClr val="5FC5CB"/>
                </a:solidFill>
              </a:defRPr>
            </a:lvl1pPr>
          </a:lstStyle>
          <a:p>
            <a:r>
              <a:rPr lang="en-US" sz="2400" b="0" dirty="0">
                <a:solidFill>
                  <a:schemeClr val="tx1"/>
                </a:solidFill>
                <a:latin typeface="SF Compact Text" pitchFamily="2" charset="77"/>
                <a:ea typeface="Roboto" panose="02000000000000000000" pitchFamily="2" charset="0"/>
              </a:rPr>
              <a:t>Egypt</a:t>
            </a:r>
            <a:endParaRPr lang="en-US" sz="4000" b="0" dirty="0">
              <a:solidFill>
                <a:schemeClr val="tx1"/>
              </a:solidFill>
              <a:latin typeface="SF Compact Text" pitchFamily="2" charset="77"/>
              <a:ea typeface="Roboto" panose="02000000000000000000" pitchFamily="2" charset="0"/>
            </a:endParaRPr>
          </a:p>
          <a:p>
            <a:r>
              <a:rPr lang="en-US" sz="2800" dirty="0">
                <a:solidFill>
                  <a:schemeClr val="tx1"/>
                </a:solidFill>
                <a:latin typeface="SF Compact Text" pitchFamily="2" charset="77"/>
                <a:ea typeface="Roboto" panose="02000000000000000000" pitchFamily="2" charset="0"/>
              </a:rPr>
              <a:t>$46.4B </a:t>
            </a:r>
          </a:p>
          <a:p>
            <a:r>
              <a:rPr lang="en-US" sz="1000" b="0" dirty="0">
                <a:solidFill>
                  <a:schemeClr val="tx1"/>
                </a:solidFill>
                <a:latin typeface="SF Compact Text" pitchFamily="2" charset="77"/>
                <a:ea typeface="Roboto" panose="02000000000000000000" pitchFamily="2" charset="0"/>
              </a:rPr>
              <a:t>Real estate market</a:t>
            </a:r>
          </a:p>
          <a:p>
            <a:endParaRPr lang="en-US" sz="1000" b="0" dirty="0">
              <a:solidFill>
                <a:schemeClr val="tx1"/>
              </a:solidFill>
              <a:latin typeface="SF Compact Text" pitchFamily="2" charset="77"/>
              <a:ea typeface="Roboto" panose="02000000000000000000" pitchFamily="2" charset="0"/>
            </a:endParaRPr>
          </a:p>
          <a:p>
            <a:r>
              <a:rPr sz="2800" dirty="0">
                <a:solidFill>
                  <a:srgbClr val="03A699"/>
                </a:solidFill>
                <a:latin typeface="SF Compact Text" pitchFamily="2" charset="77"/>
                <a:ea typeface="Roboto" panose="02000000000000000000" pitchFamily="2" charset="0"/>
              </a:rPr>
              <a:t>$</a:t>
            </a:r>
            <a:r>
              <a:rPr lang="en-US" sz="2800" dirty="0">
                <a:solidFill>
                  <a:srgbClr val="03A699"/>
                </a:solidFill>
                <a:latin typeface="SF Compact Text" pitchFamily="2" charset="77"/>
                <a:ea typeface="Roboto" panose="02000000000000000000" pitchFamily="2" charset="0"/>
              </a:rPr>
              <a:t>650M</a:t>
            </a:r>
          </a:p>
          <a:p>
            <a:r>
              <a:rPr lang="en-US" sz="1000" b="0" dirty="0">
                <a:solidFill>
                  <a:srgbClr val="03A699"/>
                </a:solidFill>
                <a:latin typeface="SF Compact Text" pitchFamily="2" charset="77"/>
                <a:ea typeface="Roboto" panose="02000000000000000000" pitchFamily="2" charset="0"/>
              </a:rPr>
              <a:t>Advertising potential</a:t>
            </a:r>
          </a:p>
        </p:txBody>
      </p:sp>
      <p:sp>
        <p:nvSpPr>
          <p:cNvPr id="10" name="Rectangle 9">
            <a:extLst>
              <a:ext uri="{FF2B5EF4-FFF2-40B4-BE49-F238E27FC236}">
                <a16:creationId xmlns:a16="http://schemas.microsoft.com/office/drawing/2014/main" id="{1439B5E6-11A5-4146-B8F6-FB1258DF8083}"/>
              </a:ext>
            </a:extLst>
          </p:cNvPr>
          <p:cNvSpPr/>
          <p:nvPr/>
        </p:nvSpPr>
        <p:spPr>
          <a:xfrm>
            <a:off x="169235" y="6192561"/>
            <a:ext cx="5582520" cy="527388"/>
          </a:xfrm>
          <a:prstGeom prst="rect">
            <a:avLst/>
          </a:prstGeom>
        </p:spPr>
        <p:txBody>
          <a:bodyPr wrap="square">
            <a:spAutoFit/>
          </a:bodyPr>
          <a:lstStyle/>
          <a:p>
            <a:pPr>
              <a:lnSpc>
                <a:spcPct val="150000"/>
              </a:lnSpc>
            </a:pPr>
            <a:r>
              <a:rPr lang="en-US" sz="1000" dirty="0">
                <a:latin typeface="SF Compact Text" pitchFamily="2" charset="77"/>
                <a:ea typeface="Lato Light" panose="020F0502020204030203" pitchFamily="34" charset="0"/>
                <a:cs typeface="Lato Light" panose="020F0502020204030203" pitchFamily="34" charset="0"/>
              </a:rPr>
              <a:t>Real estate market size is based on 2019 data </a:t>
            </a:r>
          </a:p>
          <a:p>
            <a:pPr>
              <a:lnSpc>
                <a:spcPct val="150000"/>
              </a:lnSpc>
            </a:pPr>
            <a:r>
              <a:rPr lang="en-US" sz="1000" dirty="0">
                <a:latin typeface="SF Compact Text" pitchFamily="2" charset="77"/>
                <a:ea typeface="Lato Light" panose="020F0502020204030203" pitchFamily="34" charset="0"/>
                <a:cs typeface="Lato Light" panose="020F0502020204030203" pitchFamily="34" charset="0"/>
              </a:rPr>
              <a:t>Advertising spend is based on 1.4% ratio of advertising spend to total market (US data )</a:t>
            </a:r>
          </a:p>
        </p:txBody>
      </p:sp>
      <p:sp>
        <p:nvSpPr>
          <p:cNvPr id="11" name="$3.3 trillion">
            <a:extLst>
              <a:ext uri="{FF2B5EF4-FFF2-40B4-BE49-F238E27FC236}">
                <a16:creationId xmlns:a16="http://schemas.microsoft.com/office/drawing/2014/main" id="{239E130F-09BD-D547-9829-778A7CEA5987}"/>
              </a:ext>
            </a:extLst>
          </p:cNvPr>
          <p:cNvSpPr txBox="1"/>
          <p:nvPr/>
        </p:nvSpPr>
        <p:spPr>
          <a:xfrm>
            <a:off x="8365989" y="1583431"/>
            <a:ext cx="2696315" cy="1692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9000" b="1">
                <a:solidFill>
                  <a:srgbClr val="5FC5CB"/>
                </a:solidFill>
              </a:defRPr>
            </a:lvl1pPr>
          </a:lstStyle>
          <a:p>
            <a:r>
              <a:rPr lang="en-US" sz="2400" b="0" dirty="0">
                <a:solidFill>
                  <a:schemeClr val="tx1"/>
                </a:solidFill>
                <a:latin typeface="SF Compact Text" pitchFamily="2" charset="77"/>
                <a:ea typeface="Roboto" panose="02000000000000000000" pitchFamily="2" charset="0"/>
              </a:rPr>
              <a:t>Jordan</a:t>
            </a:r>
            <a:endParaRPr lang="en-US" sz="3200" b="0" dirty="0">
              <a:solidFill>
                <a:schemeClr val="tx1"/>
              </a:solidFill>
              <a:latin typeface="SF Compact Text" pitchFamily="2" charset="77"/>
              <a:ea typeface="Roboto" panose="02000000000000000000" pitchFamily="2" charset="0"/>
            </a:endParaRPr>
          </a:p>
          <a:p>
            <a:r>
              <a:rPr lang="en-US" sz="2800" dirty="0">
                <a:solidFill>
                  <a:schemeClr val="tx1"/>
                </a:solidFill>
                <a:latin typeface="SF Compact Text" pitchFamily="2" charset="77"/>
                <a:ea typeface="Roboto" panose="02000000000000000000" pitchFamily="2" charset="0"/>
              </a:rPr>
              <a:t>$7.1B </a:t>
            </a:r>
          </a:p>
          <a:p>
            <a:r>
              <a:rPr lang="en-US" sz="1000" b="0" dirty="0">
                <a:solidFill>
                  <a:schemeClr val="tx1"/>
                </a:solidFill>
                <a:latin typeface="SF Compact Text" pitchFamily="2" charset="77"/>
                <a:ea typeface="Roboto" panose="02000000000000000000" pitchFamily="2" charset="0"/>
              </a:rPr>
              <a:t>Real estate market</a:t>
            </a:r>
          </a:p>
          <a:p>
            <a:endParaRPr lang="en-US" sz="1000" b="0" dirty="0">
              <a:solidFill>
                <a:schemeClr val="tx1"/>
              </a:solidFill>
              <a:latin typeface="SF Compact Text" pitchFamily="2" charset="77"/>
              <a:ea typeface="Roboto" panose="02000000000000000000" pitchFamily="2" charset="0"/>
            </a:endParaRPr>
          </a:p>
          <a:p>
            <a:r>
              <a:rPr sz="2800" dirty="0">
                <a:solidFill>
                  <a:srgbClr val="03A699"/>
                </a:solidFill>
                <a:latin typeface="SF Compact Text" pitchFamily="2" charset="77"/>
                <a:ea typeface="Roboto" panose="02000000000000000000" pitchFamily="2" charset="0"/>
              </a:rPr>
              <a:t>$</a:t>
            </a:r>
            <a:r>
              <a:rPr lang="en-US" sz="2800" dirty="0">
                <a:solidFill>
                  <a:srgbClr val="03A699"/>
                </a:solidFill>
                <a:latin typeface="SF Compact Text" pitchFamily="2" charset="77"/>
                <a:ea typeface="Roboto" panose="02000000000000000000" pitchFamily="2" charset="0"/>
              </a:rPr>
              <a:t>100M</a:t>
            </a:r>
          </a:p>
          <a:p>
            <a:r>
              <a:rPr lang="en-US" sz="1000" b="0" dirty="0">
                <a:solidFill>
                  <a:srgbClr val="03A699"/>
                </a:solidFill>
                <a:latin typeface="SF Compact Text" pitchFamily="2" charset="77"/>
                <a:ea typeface="Roboto" panose="02000000000000000000" pitchFamily="2" charset="0"/>
              </a:rPr>
              <a:t>Advertising potential</a:t>
            </a:r>
            <a:endParaRPr lang="en-US" sz="1050" b="0" dirty="0">
              <a:solidFill>
                <a:srgbClr val="03A699"/>
              </a:solidFill>
              <a:latin typeface="SF Compact Text" pitchFamily="2" charset="77"/>
              <a:ea typeface="Roboto" panose="02000000000000000000" pitchFamily="2" charset="0"/>
            </a:endParaRPr>
          </a:p>
        </p:txBody>
      </p:sp>
      <p:sp>
        <p:nvSpPr>
          <p:cNvPr id="12" name="$3.3 trillion">
            <a:extLst>
              <a:ext uri="{FF2B5EF4-FFF2-40B4-BE49-F238E27FC236}">
                <a16:creationId xmlns:a16="http://schemas.microsoft.com/office/drawing/2014/main" id="{2D59C9EE-0611-4C4B-BD22-07658F3E0A8C}"/>
              </a:ext>
            </a:extLst>
          </p:cNvPr>
          <p:cNvSpPr txBox="1"/>
          <p:nvPr/>
        </p:nvSpPr>
        <p:spPr>
          <a:xfrm>
            <a:off x="8365989" y="4603006"/>
            <a:ext cx="3008267" cy="1692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9000" b="1">
                <a:solidFill>
                  <a:srgbClr val="5FC5CB"/>
                </a:solidFill>
              </a:defRPr>
            </a:lvl1pPr>
          </a:lstStyle>
          <a:p>
            <a:r>
              <a:rPr lang="en-US" sz="2400" b="0" dirty="0">
                <a:solidFill>
                  <a:schemeClr val="tx1"/>
                </a:solidFill>
                <a:latin typeface="SF Compact Text" pitchFamily="2" charset="77"/>
                <a:ea typeface="Roboto" panose="02000000000000000000" pitchFamily="2" charset="0"/>
              </a:rPr>
              <a:t>Saudi Arabia</a:t>
            </a:r>
          </a:p>
          <a:p>
            <a:r>
              <a:rPr lang="en-US" sz="2800" dirty="0">
                <a:solidFill>
                  <a:schemeClr val="tx1"/>
                </a:solidFill>
                <a:latin typeface="SF Compact Text" pitchFamily="2" charset="77"/>
                <a:ea typeface="Roboto" panose="02000000000000000000" pitchFamily="2" charset="0"/>
              </a:rPr>
              <a:t>$140.3B </a:t>
            </a:r>
          </a:p>
          <a:p>
            <a:r>
              <a:rPr lang="en-US" sz="1000" b="0" dirty="0">
                <a:solidFill>
                  <a:schemeClr val="tx1"/>
                </a:solidFill>
                <a:latin typeface="SF Compact Text" pitchFamily="2" charset="77"/>
                <a:ea typeface="Roboto" panose="02000000000000000000" pitchFamily="2" charset="0"/>
              </a:rPr>
              <a:t>Real estate market</a:t>
            </a:r>
          </a:p>
          <a:p>
            <a:endParaRPr lang="en-US" sz="1000" b="0" dirty="0">
              <a:solidFill>
                <a:schemeClr val="tx1"/>
              </a:solidFill>
              <a:latin typeface="SF Compact Text" pitchFamily="2" charset="77"/>
              <a:ea typeface="Roboto" panose="02000000000000000000" pitchFamily="2" charset="0"/>
            </a:endParaRPr>
          </a:p>
          <a:p>
            <a:r>
              <a:rPr sz="2800" dirty="0">
                <a:solidFill>
                  <a:srgbClr val="03A699"/>
                </a:solidFill>
                <a:latin typeface="SF Compact Text" pitchFamily="2" charset="77"/>
                <a:ea typeface="Roboto" panose="02000000000000000000" pitchFamily="2" charset="0"/>
              </a:rPr>
              <a:t>$</a:t>
            </a:r>
            <a:r>
              <a:rPr lang="en-US" sz="2800" dirty="0">
                <a:solidFill>
                  <a:srgbClr val="03A699"/>
                </a:solidFill>
                <a:latin typeface="SF Compact Text" pitchFamily="2" charset="77"/>
                <a:ea typeface="Roboto" panose="02000000000000000000" pitchFamily="2" charset="0"/>
              </a:rPr>
              <a:t>1.9B</a:t>
            </a:r>
          </a:p>
          <a:p>
            <a:r>
              <a:rPr lang="en-US" sz="1000" dirty="0">
                <a:solidFill>
                  <a:srgbClr val="03A699"/>
                </a:solidFill>
                <a:latin typeface="SF Compact Text" pitchFamily="2" charset="77"/>
                <a:ea typeface="Roboto" panose="02000000000000000000" pitchFamily="2" charset="0"/>
              </a:rPr>
              <a:t>A</a:t>
            </a:r>
            <a:r>
              <a:rPr lang="en-US" sz="1000" b="0" dirty="0">
                <a:solidFill>
                  <a:srgbClr val="03A699"/>
                </a:solidFill>
                <a:latin typeface="SF Compact Text" pitchFamily="2" charset="77"/>
                <a:ea typeface="Roboto" panose="02000000000000000000" pitchFamily="2" charset="0"/>
              </a:rPr>
              <a:t>dvertising potential</a:t>
            </a:r>
            <a:endParaRPr lang="en-US" sz="1050" b="0" dirty="0">
              <a:solidFill>
                <a:srgbClr val="03A699"/>
              </a:solidFill>
              <a:latin typeface="SF Compact Text" pitchFamily="2" charset="77"/>
              <a:ea typeface="Roboto" panose="02000000000000000000" pitchFamily="2" charset="0"/>
            </a:endParaRPr>
          </a:p>
        </p:txBody>
      </p:sp>
    </p:spTree>
    <p:extLst>
      <p:ext uri="{BB962C8B-B14F-4D97-AF65-F5344CB8AC3E}">
        <p14:creationId xmlns:p14="http://schemas.microsoft.com/office/powerpoint/2010/main" val="536842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F5AC3B5-3CDC-3546-A307-A53B7901C87F}"/>
              </a:ext>
            </a:extLst>
          </p:cNvPr>
          <p:cNvSpPr/>
          <p:nvPr/>
        </p:nvSpPr>
        <p:spPr>
          <a:xfrm>
            <a:off x="7437607" y="4264515"/>
            <a:ext cx="2186663" cy="359943"/>
          </a:xfrm>
          <a:prstGeom prst="rect">
            <a:avLst/>
          </a:prstGeom>
          <a:solidFill>
            <a:srgbClr val="9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62ACF4-8557-4347-BE04-E2AF9E321061}"/>
              </a:ext>
            </a:extLst>
          </p:cNvPr>
          <p:cNvSpPr/>
          <p:nvPr/>
        </p:nvSpPr>
        <p:spPr>
          <a:xfrm>
            <a:off x="2037796" y="4264515"/>
            <a:ext cx="2186663" cy="359943"/>
          </a:xfrm>
          <a:prstGeom prst="rect">
            <a:avLst/>
          </a:prstGeom>
          <a:solidFill>
            <a:srgbClr val="9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3.3 trillion">
            <a:extLst>
              <a:ext uri="{FF2B5EF4-FFF2-40B4-BE49-F238E27FC236}">
                <a16:creationId xmlns:a16="http://schemas.microsoft.com/office/drawing/2014/main" id="{25D31C3A-4928-AB4C-AD23-A89BAA84C3D9}"/>
              </a:ext>
            </a:extLst>
          </p:cNvPr>
          <p:cNvSpPr txBox="1"/>
          <p:nvPr/>
        </p:nvSpPr>
        <p:spPr>
          <a:xfrm>
            <a:off x="935186" y="3882343"/>
            <a:ext cx="4384960" cy="1692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9000" b="1">
                <a:solidFill>
                  <a:srgbClr val="5FC5CB"/>
                </a:solidFill>
              </a:defRPr>
            </a:lvl1pPr>
          </a:lstStyle>
          <a:p>
            <a:pPr algn="ctr"/>
            <a:r>
              <a:rPr lang="en-US" sz="5400" dirty="0">
                <a:solidFill>
                  <a:schemeClr val="tx1"/>
                </a:solidFill>
                <a:latin typeface="SF Compact Text" pitchFamily="2" charset="77"/>
                <a:ea typeface="Roboto" panose="02000000000000000000" pitchFamily="2" charset="0"/>
              </a:rPr>
              <a:t>$0.5M </a:t>
            </a:r>
          </a:p>
          <a:p>
            <a:pPr algn="ctr"/>
            <a:r>
              <a:rPr lang="en-US" sz="2800" dirty="0">
                <a:solidFill>
                  <a:schemeClr val="tx1"/>
                </a:solidFill>
                <a:latin typeface="SF Compact Text" pitchFamily="2" charset="77"/>
                <a:ea typeface="Roboto" panose="02000000000000000000" pitchFamily="2" charset="0"/>
              </a:rPr>
              <a:t>Marketing &amp; Product Development</a:t>
            </a:r>
          </a:p>
        </p:txBody>
      </p:sp>
      <p:sp>
        <p:nvSpPr>
          <p:cNvPr id="14" name="$3.3 trillion">
            <a:extLst>
              <a:ext uri="{FF2B5EF4-FFF2-40B4-BE49-F238E27FC236}">
                <a16:creationId xmlns:a16="http://schemas.microsoft.com/office/drawing/2014/main" id="{1EC73473-4074-5A4F-A117-793A3EB91518}"/>
              </a:ext>
            </a:extLst>
          </p:cNvPr>
          <p:cNvSpPr txBox="1"/>
          <p:nvPr/>
        </p:nvSpPr>
        <p:spPr>
          <a:xfrm>
            <a:off x="6338459" y="3882343"/>
            <a:ext cx="4384960" cy="1261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9000" b="1">
                <a:solidFill>
                  <a:srgbClr val="5FC5CB"/>
                </a:solidFill>
              </a:defRPr>
            </a:lvl1pPr>
          </a:lstStyle>
          <a:p>
            <a:pPr algn="ctr"/>
            <a:r>
              <a:rPr lang="en-US" sz="5400" dirty="0">
                <a:solidFill>
                  <a:schemeClr val="tx1"/>
                </a:solidFill>
                <a:latin typeface="SF Compact Text" pitchFamily="2" charset="77"/>
                <a:ea typeface="Roboto" panose="02000000000000000000" pitchFamily="2" charset="0"/>
              </a:rPr>
              <a:t>$1.5M </a:t>
            </a:r>
          </a:p>
          <a:p>
            <a:pPr algn="ctr"/>
            <a:r>
              <a:rPr lang="en-US" sz="2800" dirty="0">
                <a:solidFill>
                  <a:schemeClr val="tx1"/>
                </a:solidFill>
                <a:latin typeface="SF Compact Text" pitchFamily="2" charset="77"/>
                <a:ea typeface="Roboto" panose="02000000000000000000" pitchFamily="2" charset="0"/>
              </a:rPr>
              <a:t>Geographic Expansion</a:t>
            </a:r>
          </a:p>
        </p:txBody>
      </p:sp>
      <p:sp>
        <p:nvSpPr>
          <p:cNvPr id="15" name="Rectangle 14">
            <a:extLst>
              <a:ext uri="{FF2B5EF4-FFF2-40B4-BE49-F238E27FC236}">
                <a16:creationId xmlns:a16="http://schemas.microsoft.com/office/drawing/2014/main" id="{3EAC62F1-03B0-A249-ADE4-80C678D98338}"/>
              </a:ext>
            </a:extLst>
          </p:cNvPr>
          <p:cNvSpPr/>
          <p:nvPr/>
        </p:nvSpPr>
        <p:spPr>
          <a:xfrm>
            <a:off x="4807528" y="2694323"/>
            <a:ext cx="2576946" cy="669921"/>
          </a:xfrm>
          <a:prstGeom prst="rect">
            <a:avLst/>
          </a:prstGeom>
          <a:solidFill>
            <a:srgbClr val="9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30034F0-FE12-E340-90EF-ED7FD976949F}"/>
              </a:ext>
            </a:extLst>
          </p:cNvPr>
          <p:cNvSpPr>
            <a:spLocks noGrp="1"/>
          </p:cNvSpPr>
          <p:nvPr>
            <p:ph type="title"/>
          </p:nvPr>
        </p:nvSpPr>
        <p:spPr/>
        <p:txBody>
          <a:bodyPr>
            <a:normAutofit/>
          </a:bodyPr>
          <a:lstStyle/>
          <a:p>
            <a:r>
              <a:rPr lang="en-US" sz="4400" dirty="0">
                <a:latin typeface="SF Compact Text" pitchFamily="2" charset="77"/>
                <a:ea typeface="Lato Light" panose="020F0502020204030203" pitchFamily="34" charset="0"/>
                <a:cs typeface="Lato Light" panose="020F0502020204030203" pitchFamily="34" charset="0"/>
              </a:rPr>
              <a:t>Use of funds</a:t>
            </a:r>
            <a:endParaRPr lang="en-US" sz="4400" dirty="0">
              <a:latin typeface="SF Compact Text" pitchFamily="2" charset="77"/>
            </a:endParaRPr>
          </a:p>
        </p:txBody>
      </p:sp>
      <p:sp>
        <p:nvSpPr>
          <p:cNvPr id="13" name="TextBox 12">
            <a:extLst>
              <a:ext uri="{FF2B5EF4-FFF2-40B4-BE49-F238E27FC236}">
                <a16:creationId xmlns:a16="http://schemas.microsoft.com/office/drawing/2014/main" id="{A8B92B3A-1606-4E48-A724-E323A5D8F546}"/>
              </a:ext>
            </a:extLst>
          </p:cNvPr>
          <p:cNvSpPr txBox="1"/>
          <p:nvPr/>
        </p:nvSpPr>
        <p:spPr>
          <a:xfrm>
            <a:off x="3546770" y="1567542"/>
            <a:ext cx="5084617" cy="2000548"/>
          </a:xfrm>
          <a:prstGeom prst="rect">
            <a:avLst/>
          </a:prstGeom>
          <a:noFill/>
        </p:spPr>
        <p:txBody>
          <a:bodyPr wrap="square">
            <a:spAutoFit/>
          </a:bodyPr>
          <a:lstStyle/>
          <a:p>
            <a:pPr algn="ctr"/>
            <a:r>
              <a:rPr lang="en-US" sz="2800" b="1" dirty="0">
                <a:latin typeface="SF Compact Text" pitchFamily="2" charset="77"/>
                <a:ea typeface="Roboto" panose="02000000000000000000" pitchFamily="2" charset="0"/>
              </a:rPr>
              <a:t>Khareta is seeking a total of  </a:t>
            </a:r>
            <a:r>
              <a:rPr lang="en-US" sz="9600" b="1" dirty="0">
                <a:solidFill>
                  <a:schemeClr val="tx1"/>
                </a:solidFill>
                <a:latin typeface="SF Compact Text" pitchFamily="2" charset="77"/>
                <a:ea typeface="Roboto" panose="02000000000000000000" pitchFamily="2" charset="0"/>
              </a:rPr>
              <a:t>$2M</a:t>
            </a:r>
          </a:p>
        </p:txBody>
      </p:sp>
    </p:spTree>
    <p:extLst>
      <p:ext uri="{BB962C8B-B14F-4D97-AF65-F5344CB8AC3E}">
        <p14:creationId xmlns:p14="http://schemas.microsoft.com/office/powerpoint/2010/main" val="4152179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0034F0-FE12-E340-90EF-ED7FD976949F}"/>
              </a:ext>
            </a:extLst>
          </p:cNvPr>
          <p:cNvSpPr>
            <a:spLocks noGrp="1"/>
          </p:cNvSpPr>
          <p:nvPr>
            <p:ph type="title"/>
          </p:nvPr>
        </p:nvSpPr>
        <p:spPr/>
        <p:txBody>
          <a:bodyPr>
            <a:normAutofit/>
          </a:bodyPr>
          <a:lstStyle/>
          <a:p>
            <a:r>
              <a:rPr lang="en-US" sz="3600" dirty="0">
                <a:latin typeface="SF Compact Text" pitchFamily="2" charset="77"/>
                <a:ea typeface="Lato Light" panose="020F0502020204030203" pitchFamily="34" charset="0"/>
                <a:cs typeface="Lato Light" panose="020F0502020204030203" pitchFamily="34" charset="0"/>
              </a:rPr>
              <a:t>Founding team</a:t>
            </a:r>
            <a:endParaRPr lang="en-US" sz="3600" dirty="0">
              <a:latin typeface="SF Compact Text" pitchFamily="2" charset="77"/>
            </a:endParaRPr>
          </a:p>
        </p:txBody>
      </p:sp>
      <p:sp>
        <p:nvSpPr>
          <p:cNvPr id="7" name="TextBox 6">
            <a:extLst>
              <a:ext uri="{FF2B5EF4-FFF2-40B4-BE49-F238E27FC236}">
                <a16:creationId xmlns:a16="http://schemas.microsoft.com/office/drawing/2014/main" id="{0AB114E6-F355-4D1F-BB4F-595F58C9BF08}"/>
              </a:ext>
            </a:extLst>
          </p:cNvPr>
          <p:cNvSpPr txBox="1"/>
          <p:nvPr/>
        </p:nvSpPr>
        <p:spPr>
          <a:xfrm>
            <a:off x="740554" y="3852784"/>
            <a:ext cx="3272051" cy="2092881"/>
          </a:xfrm>
          <a:prstGeom prst="rect">
            <a:avLst/>
          </a:prstGeom>
          <a:noFill/>
        </p:spPr>
        <p:txBody>
          <a:bodyPr wrap="square" rtlCol="0">
            <a:spAutoFit/>
          </a:bodyPr>
          <a:lstStyle/>
          <a:p>
            <a:pPr>
              <a:spcAft>
                <a:spcPts val="1200"/>
              </a:spcAft>
            </a:pPr>
            <a:r>
              <a:rPr lang="en-US" sz="1600" b="1" dirty="0">
                <a:latin typeface="SF Compact Text" pitchFamily="2" charset="77"/>
                <a:ea typeface="Lato Light" panose="020F0502020204030203" pitchFamily="34" charset="0"/>
                <a:cs typeface="Lato Light" panose="020F0502020204030203" pitchFamily="34" charset="0"/>
              </a:rPr>
              <a:t>Ahmed Nawasrah </a:t>
            </a:r>
            <a:r>
              <a:rPr lang="en-US" sz="1400" dirty="0">
                <a:latin typeface="SF Compact Text" pitchFamily="2" charset="77"/>
                <a:ea typeface="Lato Light" panose="020F0502020204030203" pitchFamily="34" charset="0"/>
                <a:cs typeface="Lato Light" panose="020F0502020204030203" pitchFamily="34" charset="0"/>
              </a:rPr>
              <a:t>Co-Founder</a:t>
            </a:r>
          </a:p>
          <a:p>
            <a:pPr>
              <a:spcAft>
                <a:spcPts val="1200"/>
              </a:spcAft>
            </a:pPr>
            <a:r>
              <a:rPr lang="en-US" sz="1400" dirty="0">
                <a:latin typeface="SF Compact Text" pitchFamily="2" charset="77"/>
                <a:ea typeface="Lato Light" panose="020F0502020204030203" pitchFamily="34" charset="0"/>
                <a:cs typeface="Lato Light" panose="020F0502020204030203" pitchFamily="34" charset="0"/>
              </a:rPr>
              <a:t>MBA, Major in Entrepreneurship, Boston University</a:t>
            </a:r>
          </a:p>
          <a:p>
            <a:pPr>
              <a:spcAft>
                <a:spcPts val="1200"/>
              </a:spcAft>
            </a:pPr>
            <a:r>
              <a:rPr lang="en-US" sz="1400" dirty="0">
                <a:latin typeface="SF Compact Text" pitchFamily="2" charset="77"/>
                <a:ea typeface="Lato Light" panose="020F0502020204030203" pitchFamily="34" charset="0"/>
                <a:cs typeface="Lato Light" panose="020F0502020204030203" pitchFamily="34" charset="0"/>
              </a:rPr>
              <a:t>Chief Commercial Officer, Mawdoo3.com, Jordan</a:t>
            </a:r>
          </a:p>
          <a:p>
            <a:pPr>
              <a:spcAft>
                <a:spcPts val="1200"/>
              </a:spcAft>
            </a:pPr>
            <a:r>
              <a:rPr lang="en-US" sz="1400" dirty="0">
                <a:latin typeface="SF Compact Text" pitchFamily="2" charset="77"/>
                <a:ea typeface="Lato Light" panose="020F0502020204030203" pitchFamily="34" charset="0"/>
                <a:cs typeface="Lato Light" panose="020F0502020204030203" pitchFamily="34" charset="0"/>
              </a:rPr>
              <a:t>Corporate Strategic Planning Manager, Emerson Electric, UAE</a:t>
            </a:r>
          </a:p>
        </p:txBody>
      </p:sp>
      <p:sp>
        <p:nvSpPr>
          <p:cNvPr id="9" name="TextBox 8">
            <a:extLst>
              <a:ext uri="{FF2B5EF4-FFF2-40B4-BE49-F238E27FC236}">
                <a16:creationId xmlns:a16="http://schemas.microsoft.com/office/drawing/2014/main" id="{CA26CDC6-EF11-4060-B062-8299ED07A1FE}"/>
              </a:ext>
            </a:extLst>
          </p:cNvPr>
          <p:cNvSpPr txBox="1"/>
          <p:nvPr/>
        </p:nvSpPr>
        <p:spPr>
          <a:xfrm>
            <a:off x="8497309" y="3852783"/>
            <a:ext cx="3448279" cy="1877437"/>
          </a:xfrm>
          <a:prstGeom prst="rect">
            <a:avLst/>
          </a:prstGeom>
          <a:noFill/>
        </p:spPr>
        <p:txBody>
          <a:bodyPr wrap="square" rtlCol="0">
            <a:spAutoFit/>
          </a:bodyPr>
          <a:lstStyle/>
          <a:p>
            <a:pPr>
              <a:spcAft>
                <a:spcPts val="1200"/>
              </a:spcAft>
            </a:pPr>
            <a:r>
              <a:rPr lang="en-US" sz="1600" b="1" dirty="0">
                <a:latin typeface="SF Compact Text" pitchFamily="2" charset="77"/>
                <a:ea typeface="Lato Light" panose="020F0502020204030203" pitchFamily="34" charset="0"/>
                <a:cs typeface="Lato Light" panose="020F0502020204030203" pitchFamily="34" charset="0"/>
              </a:rPr>
              <a:t>Islam </a:t>
            </a:r>
            <a:r>
              <a:rPr lang="en-US" sz="1600" b="1" dirty="0" err="1">
                <a:latin typeface="SF Compact Text" pitchFamily="2" charset="77"/>
                <a:ea typeface="Lato Light" panose="020F0502020204030203" pitchFamily="34" charset="0"/>
                <a:cs typeface="Lato Light" panose="020F0502020204030203" pitchFamily="34" charset="0"/>
              </a:rPr>
              <a:t>Alsarabi</a:t>
            </a:r>
            <a:r>
              <a:rPr lang="en-US" sz="1600" b="1" dirty="0">
                <a:latin typeface="SF Compact Text" pitchFamily="2" charset="77"/>
                <a:ea typeface="Lato Light" panose="020F0502020204030203" pitchFamily="34" charset="0"/>
                <a:cs typeface="Lato Light" panose="020F0502020204030203" pitchFamily="34" charset="0"/>
              </a:rPr>
              <a:t> </a:t>
            </a:r>
            <a:r>
              <a:rPr lang="en-US" sz="1400" dirty="0">
                <a:latin typeface="SF Compact Text" pitchFamily="2" charset="77"/>
                <a:ea typeface="Lato Light" panose="020F0502020204030203" pitchFamily="34" charset="0"/>
                <a:cs typeface="Lato Light" panose="020F0502020204030203" pitchFamily="34" charset="0"/>
              </a:rPr>
              <a:t>Co-Founder</a:t>
            </a:r>
          </a:p>
          <a:p>
            <a:pPr>
              <a:spcAft>
                <a:spcPts val="1200"/>
              </a:spcAft>
            </a:pPr>
            <a:r>
              <a:rPr lang="en-US" sz="1400" dirty="0">
                <a:latin typeface="SF Compact Text" pitchFamily="2" charset="77"/>
                <a:ea typeface="Lato Light" panose="020F0502020204030203" pitchFamily="34" charset="0"/>
                <a:cs typeface="Lato Light" panose="020F0502020204030203" pitchFamily="34" charset="0"/>
              </a:rPr>
              <a:t>PhD, Business Leadership, Franklin Pierce University</a:t>
            </a:r>
          </a:p>
          <a:p>
            <a:pPr>
              <a:spcAft>
                <a:spcPts val="1200"/>
              </a:spcAft>
            </a:pPr>
            <a:r>
              <a:rPr lang="en-US" sz="1400" dirty="0">
                <a:latin typeface="SF Compact Text" pitchFamily="2" charset="77"/>
                <a:ea typeface="Lato Light" panose="020F0502020204030203" pitchFamily="34" charset="0"/>
                <a:cs typeface="Lato Light" panose="020F0502020204030203" pitchFamily="34" charset="0"/>
              </a:rPr>
              <a:t>Innovation Leadership, MIT</a:t>
            </a:r>
          </a:p>
          <a:p>
            <a:pPr>
              <a:spcAft>
                <a:spcPts val="1200"/>
              </a:spcAft>
            </a:pPr>
            <a:r>
              <a:rPr lang="en-US" sz="1400" dirty="0">
                <a:latin typeface="SF Compact Text" pitchFamily="2" charset="77"/>
                <a:ea typeface="Lato Light" panose="020F0502020204030203" pitchFamily="34" charset="0"/>
                <a:cs typeface="Lato Light" panose="020F0502020204030203" pitchFamily="34" charset="0"/>
              </a:rPr>
              <a:t>Senior Continuous Improvement, Philips, Massachusetts, USA</a:t>
            </a:r>
          </a:p>
        </p:txBody>
      </p:sp>
      <p:sp>
        <p:nvSpPr>
          <p:cNvPr id="10" name="TextBox 9">
            <a:extLst>
              <a:ext uri="{FF2B5EF4-FFF2-40B4-BE49-F238E27FC236}">
                <a16:creationId xmlns:a16="http://schemas.microsoft.com/office/drawing/2014/main" id="{68E2C37F-2D1C-4C41-8BBC-55182CADA906}"/>
              </a:ext>
            </a:extLst>
          </p:cNvPr>
          <p:cNvSpPr txBox="1"/>
          <p:nvPr/>
        </p:nvSpPr>
        <p:spPr>
          <a:xfrm>
            <a:off x="4664326" y="3852784"/>
            <a:ext cx="3104013" cy="1292662"/>
          </a:xfrm>
          <a:prstGeom prst="rect">
            <a:avLst/>
          </a:prstGeom>
          <a:noFill/>
        </p:spPr>
        <p:txBody>
          <a:bodyPr wrap="square" rtlCol="0">
            <a:spAutoFit/>
          </a:bodyPr>
          <a:lstStyle/>
          <a:p>
            <a:pPr>
              <a:spcAft>
                <a:spcPts val="1200"/>
              </a:spcAft>
            </a:pPr>
            <a:r>
              <a:rPr lang="en-US" sz="1600" b="1" dirty="0">
                <a:latin typeface="SF Compact Text" pitchFamily="2" charset="77"/>
                <a:ea typeface="Lato Light" panose="020F0502020204030203" pitchFamily="34" charset="0"/>
                <a:cs typeface="Lato Light" panose="020F0502020204030203" pitchFamily="34" charset="0"/>
              </a:rPr>
              <a:t>Nedal Nawasrah </a:t>
            </a:r>
            <a:r>
              <a:rPr lang="en-US" sz="1400" dirty="0">
                <a:latin typeface="SF Compact Text" pitchFamily="2" charset="77"/>
                <a:ea typeface="Lato Light" panose="020F0502020204030203" pitchFamily="34" charset="0"/>
                <a:cs typeface="Lato Light" panose="020F0502020204030203" pitchFamily="34" charset="0"/>
              </a:rPr>
              <a:t>Co-Founder</a:t>
            </a:r>
          </a:p>
          <a:p>
            <a:pPr>
              <a:spcAft>
                <a:spcPts val="1200"/>
              </a:spcAft>
            </a:pPr>
            <a:r>
              <a:rPr lang="en-US" sz="1400" dirty="0">
                <a:latin typeface="SF Compact Text" pitchFamily="2" charset="77"/>
                <a:ea typeface="Lato Light" panose="020F0502020204030203" pitchFamily="34" charset="0"/>
                <a:cs typeface="Lato Light" panose="020F0502020204030203" pitchFamily="34" charset="0"/>
              </a:rPr>
              <a:t>General Manager</a:t>
            </a:r>
          </a:p>
          <a:p>
            <a:pPr>
              <a:spcAft>
                <a:spcPts val="1200"/>
              </a:spcAft>
            </a:pPr>
            <a:r>
              <a:rPr lang="en-US" sz="1400" dirty="0">
                <a:latin typeface="SF Compact Text" pitchFamily="2" charset="77"/>
                <a:ea typeface="Lato Light" panose="020F0502020204030203" pitchFamily="34" charset="0"/>
                <a:cs typeface="Lato Light" panose="020F0502020204030203" pitchFamily="34" charset="0"/>
              </a:rPr>
              <a:t>PhD, Web Engineering GUI, Computer Science </a:t>
            </a:r>
          </a:p>
        </p:txBody>
      </p:sp>
      <p:pic>
        <p:nvPicPr>
          <p:cNvPr id="25" name="Picture 24" descr="A person holding a sign posing for the camera&#10;&#10;Description automatically generated">
            <a:extLst>
              <a:ext uri="{FF2B5EF4-FFF2-40B4-BE49-F238E27FC236}">
                <a16:creationId xmlns:a16="http://schemas.microsoft.com/office/drawing/2014/main" id="{30018053-A175-124F-84E3-5DC425524A5E}"/>
              </a:ext>
            </a:extLst>
          </p:cNvPr>
          <p:cNvPicPr>
            <a:picLocks noChangeAspect="1"/>
          </p:cNvPicPr>
          <p:nvPr/>
        </p:nvPicPr>
        <p:blipFill rotWithShape="1">
          <a:blip r:embed="rId3">
            <a:extLst>
              <a:ext uri="{28A0092B-C50C-407E-A947-70E740481C1C}">
                <a14:useLocalDpi xmlns:a14="http://schemas.microsoft.com/office/drawing/2010/main" val="0"/>
              </a:ext>
            </a:extLst>
          </a:blip>
          <a:srcRect l="7985" r="5784"/>
          <a:stretch/>
        </p:blipFill>
        <p:spPr>
          <a:xfrm>
            <a:off x="5211750" y="1999894"/>
            <a:ext cx="1554480" cy="1828800"/>
          </a:xfrm>
          <a:prstGeom prst="rect">
            <a:avLst/>
          </a:prstGeom>
        </p:spPr>
      </p:pic>
      <p:pic>
        <p:nvPicPr>
          <p:cNvPr id="4" name="Picture 3">
            <a:extLst>
              <a:ext uri="{FF2B5EF4-FFF2-40B4-BE49-F238E27FC236}">
                <a16:creationId xmlns:a16="http://schemas.microsoft.com/office/drawing/2014/main" id="{FEBD64BF-2537-0C47-9FEA-1D86E532750E}"/>
              </a:ext>
            </a:extLst>
          </p:cNvPr>
          <p:cNvPicPr>
            <a:picLocks noChangeAspect="1"/>
          </p:cNvPicPr>
          <p:nvPr/>
        </p:nvPicPr>
        <p:blipFill rotWithShape="1">
          <a:blip r:embed="rId4"/>
          <a:srcRect l="8112" r="6654" b="10097"/>
          <a:stretch/>
        </p:blipFill>
        <p:spPr>
          <a:xfrm>
            <a:off x="1271942" y="1999894"/>
            <a:ext cx="1571871" cy="1828800"/>
          </a:xfrm>
          <a:prstGeom prst="rect">
            <a:avLst/>
          </a:prstGeom>
        </p:spPr>
      </p:pic>
      <p:pic>
        <p:nvPicPr>
          <p:cNvPr id="5" name="Picture 4">
            <a:extLst>
              <a:ext uri="{FF2B5EF4-FFF2-40B4-BE49-F238E27FC236}">
                <a16:creationId xmlns:a16="http://schemas.microsoft.com/office/drawing/2014/main" id="{23452B95-FCF4-4444-8894-1AC943C3BA66}"/>
              </a:ext>
            </a:extLst>
          </p:cNvPr>
          <p:cNvPicPr>
            <a:picLocks noChangeAspect="1"/>
          </p:cNvPicPr>
          <p:nvPr/>
        </p:nvPicPr>
        <p:blipFill rotWithShape="1">
          <a:blip r:embed="rId5">
            <a:extLst>
              <a:ext uri="{28A0092B-C50C-407E-A947-70E740481C1C}">
                <a14:useLocalDpi xmlns:a14="http://schemas.microsoft.com/office/drawing/2010/main" val="0"/>
              </a:ext>
            </a:extLst>
          </a:blip>
          <a:srcRect l="5263" t="7587" r="8786" b="17214"/>
          <a:stretch/>
        </p:blipFill>
        <p:spPr>
          <a:xfrm>
            <a:off x="9134167" y="2005779"/>
            <a:ext cx="1507774" cy="1828800"/>
          </a:xfrm>
          <a:prstGeom prst="rect">
            <a:avLst/>
          </a:prstGeom>
        </p:spPr>
      </p:pic>
    </p:spTree>
    <p:extLst>
      <p:ext uri="{BB962C8B-B14F-4D97-AF65-F5344CB8AC3E}">
        <p14:creationId xmlns:p14="http://schemas.microsoft.com/office/powerpoint/2010/main" val="1346803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ndoor, floor, ceiling, wall&#10;&#10;Description automatically generated">
            <a:extLst>
              <a:ext uri="{FF2B5EF4-FFF2-40B4-BE49-F238E27FC236}">
                <a16:creationId xmlns:a16="http://schemas.microsoft.com/office/drawing/2014/main" id="{5237141A-0237-7244-87C0-A57B403344FD}"/>
              </a:ext>
            </a:extLst>
          </p:cNvPr>
          <p:cNvPicPr>
            <a:picLocks/>
          </p:cNvPicPr>
          <p:nvPr/>
        </p:nvPicPr>
        <p:blipFill rotWithShape="1">
          <a:blip r:embed="rId3">
            <a:extLst>
              <a:ext uri="{28A0092B-C50C-407E-A947-70E740481C1C}">
                <a14:useLocalDpi xmlns:a14="http://schemas.microsoft.com/office/drawing/2010/main" val="0"/>
              </a:ext>
            </a:extLst>
          </a:blip>
          <a:srcRect t="12135" b="4021"/>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888176A-4F28-C443-8502-5ED6FD646A50}"/>
              </a:ext>
            </a:extLst>
          </p:cNvPr>
          <p:cNvSpPr/>
          <p:nvPr/>
        </p:nvSpPr>
        <p:spPr>
          <a:xfrm>
            <a:off x="4316819" y="2849526"/>
            <a:ext cx="3912782" cy="978195"/>
          </a:xfrm>
          <a:prstGeom prst="rect">
            <a:avLst/>
          </a:pr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05135-AC01-294A-BD49-6FF302F4F19B}"/>
              </a:ext>
            </a:extLst>
          </p:cNvPr>
          <p:cNvSpPr>
            <a:spLocks noGrp="1"/>
          </p:cNvSpPr>
          <p:nvPr>
            <p:ph type="title"/>
          </p:nvPr>
        </p:nvSpPr>
        <p:spPr>
          <a:xfrm>
            <a:off x="4005450" y="2683934"/>
            <a:ext cx="4398814" cy="1325563"/>
          </a:xfrm>
        </p:spPr>
        <p:txBody>
          <a:bodyPr/>
          <a:lstStyle/>
          <a:p>
            <a:pPr algn="ctr"/>
            <a:r>
              <a:rPr lang="en-US" dirty="0">
                <a:solidFill>
                  <a:schemeClr val="bg1"/>
                </a:solidFill>
                <a:latin typeface="SF Compact Text" pitchFamily="2" charset="77"/>
              </a:rPr>
              <a:t>Thank You</a:t>
            </a:r>
          </a:p>
        </p:txBody>
      </p:sp>
      <p:pic>
        <p:nvPicPr>
          <p:cNvPr id="4" name="Picture 3">
            <a:extLst>
              <a:ext uri="{FF2B5EF4-FFF2-40B4-BE49-F238E27FC236}">
                <a16:creationId xmlns:a16="http://schemas.microsoft.com/office/drawing/2014/main" id="{C650C5B1-D78D-634F-A73D-D3D669B4BD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1496" y="766034"/>
            <a:ext cx="1509006" cy="1509006"/>
          </a:xfrm>
          <a:prstGeom prst="rect">
            <a:avLst/>
          </a:prstGeom>
        </p:spPr>
      </p:pic>
    </p:spTree>
    <p:extLst>
      <p:ext uri="{BB962C8B-B14F-4D97-AF65-F5344CB8AC3E}">
        <p14:creationId xmlns:p14="http://schemas.microsoft.com/office/powerpoint/2010/main" val="398297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B79EA9D-616D-8D43-9BD2-2B6A02E65387}"/>
              </a:ext>
            </a:extLst>
          </p:cNvPr>
          <p:cNvSpPr/>
          <p:nvPr/>
        </p:nvSpPr>
        <p:spPr>
          <a:xfrm>
            <a:off x="6691786" y="2705120"/>
            <a:ext cx="2194560" cy="264496"/>
          </a:xfrm>
          <a:prstGeom prst="rect">
            <a:avLst/>
          </a:prstGeom>
          <a:solidFill>
            <a:srgbClr val="9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BC6096-D0DD-1840-93E4-FE7D41A27290}"/>
              </a:ext>
            </a:extLst>
          </p:cNvPr>
          <p:cNvSpPr/>
          <p:nvPr/>
        </p:nvSpPr>
        <p:spPr>
          <a:xfrm>
            <a:off x="1378541" y="3243569"/>
            <a:ext cx="3424979" cy="149183"/>
          </a:xfrm>
          <a:prstGeom prst="rect">
            <a:avLst/>
          </a:prstGeom>
          <a:solidFill>
            <a:srgbClr val="9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C6E42A4-A004-0147-B204-D2D6F32731D7}"/>
              </a:ext>
            </a:extLst>
          </p:cNvPr>
          <p:cNvSpPr/>
          <p:nvPr/>
        </p:nvSpPr>
        <p:spPr>
          <a:xfrm>
            <a:off x="1378541" y="2705120"/>
            <a:ext cx="2466395" cy="264496"/>
          </a:xfrm>
          <a:prstGeom prst="rect">
            <a:avLst/>
          </a:prstGeom>
          <a:solidFill>
            <a:srgbClr val="9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5C834AB-CC1D-B347-91B3-0931B756F3DD}"/>
              </a:ext>
            </a:extLst>
          </p:cNvPr>
          <p:cNvSpPr>
            <a:spLocks noGrp="1"/>
          </p:cNvSpPr>
          <p:nvPr>
            <p:ph type="title"/>
          </p:nvPr>
        </p:nvSpPr>
        <p:spPr>
          <a:xfrm>
            <a:off x="532999" y="259109"/>
            <a:ext cx="11155680" cy="1325563"/>
          </a:xfrm>
        </p:spPr>
        <p:txBody>
          <a:bodyPr>
            <a:normAutofit/>
          </a:bodyPr>
          <a:lstStyle/>
          <a:p>
            <a:r>
              <a:rPr lang="en-US" sz="4000" dirty="0">
                <a:latin typeface="SF Compact Text" pitchFamily="2" charset="77"/>
              </a:rPr>
              <a:t>The challenge &amp; opportunity</a:t>
            </a:r>
          </a:p>
        </p:txBody>
      </p:sp>
      <p:sp>
        <p:nvSpPr>
          <p:cNvPr id="5" name="TextBox 4">
            <a:extLst>
              <a:ext uri="{FF2B5EF4-FFF2-40B4-BE49-F238E27FC236}">
                <a16:creationId xmlns:a16="http://schemas.microsoft.com/office/drawing/2014/main" id="{59CA7725-1E4E-D045-99F0-D7AD81DC63F5}"/>
              </a:ext>
            </a:extLst>
          </p:cNvPr>
          <p:cNvSpPr txBox="1"/>
          <p:nvPr/>
        </p:nvSpPr>
        <p:spPr>
          <a:xfrm>
            <a:off x="1284687" y="4028224"/>
            <a:ext cx="4551135" cy="1384995"/>
          </a:xfrm>
          <a:prstGeom prst="rect">
            <a:avLst/>
          </a:prstGeom>
          <a:noFill/>
        </p:spPr>
        <p:txBody>
          <a:bodyPr wrap="square" rtlCol="0">
            <a:spAutoFit/>
          </a:bodyPr>
          <a:lstStyle/>
          <a:p>
            <a:r>
              <a:rPr lang="en-US" sz="2800" b="1" dirty="0">
                <a:solidFill>
                  <a:srgbClr val="03A699"/>
                </a:solidFill>
                <a:latin typeface="SF Compact Text" pitchFamily="2" charset="77"/>
                <a:ea typeface="Lato Light" panose="020F0502020204030203" pitchFamily="34" charset="0"/>
                <a:cs typeface="Calibri" panose="020F0502020204030204" pitchFamily="34" charset="0"/>
              </a:rPr>
              <a:t>Why? </a:t>
            </a:r>
          </a:p>
          <a:p>
            <a:r>
              <a:rPr lang="en-US" sz="2800" dirty="0">
                <a:latin typeface="SF Compact Text" pitchFamily="2" charset="77"/>
                <a:ea typeface="Lato Light" panose="020F0502020204030203" pitchFamily="34" charset="0"/>
                <a:cs typeface="Calibri" panose="020F0502020204030204" pitchFamily="34" charset="0"/>
              </a:rPr>
              <a:t>Lack of transparency in real estate markets</a:t>
            </a:r>
          </a:p>
        </p:txBody>
      </p:sp>
      <p:sp>
        <p:nvSpPr>
          <p:cNvPr id="9" name="TextBox 8">
            <a:extLst>
              <a:ext uri="{FF2B5EF4-FFF2-40B4-BE49-F238E27FC236}">
                <a16:creationId xmlns:a16="http://schemas.microsoft.com/office/drawing/2014/main" id="{272FA8D1-56D4-3143-B1A6-CFD0D5B86594}"/>
              </a:ext>
            </a:extLst>
          </p:cNvPr>
          <p:cNvSpPr txBox="1"/>
          <p:nvPr/>
        </p:nvSpPr>
        <p:spPr>
          <a:xfrm>
            <a:off x="532999" y="6449847"/>
            <a:ext cx="3607078" cy="400110"/>
          </a:xfrm>
          <a:prstGeom prst="rect">
            <a:avLst/>
          </a:prstGeom>
          <a:noFill/>
        </p:spPr>
        <p:txBody>
          <a:bodyPr wrap="none" rtlCol="0">
            <a:spAutoFit/>
          </a:bodyPr>
          <a:lstStyle/>
          <a:p>
            <a:pPr marL="342891" indent="-342891">
              <a:buFontTx/>
              <a:buAutoNum type="arabicParenBoth"/>
            </a:pPr>
            <a:r>
              <a:rPr lang="en-US" sz="1000" dirty="0">
                <a:latin typeface="SF Compact Text" pitchFamily="2" charset="77"/>
                <a:cs typeface="Calibri" panose="020F0502020204030204" pitchFamily="34" charset="0"/>
              </a:rPr>
              <a:t>Khareta.com listings data from 2019-2020 statistics</a:t>
            </a:r>
          </a:p>
          <a:p>
            <a:pPr marL="342891" indent="-342891">
              <a:buFontTx/>
              <a:buAutoNum type="arabicParenBoth"/>
            </a:pPr>
            <a:r>
              <a:rPr lang="en-US" sz="1000" dirty="0" err="1">
                <a:latin typeface="SF Compact Text" pitchFamily="2" charset="77"/>
                <a:cs typeface="Calibri" panose="020F0502020204030204" pitchFamily="34" charset="0"/>
              </a:rPr>
              <a:t>Zillow.com</a:t>
            </a:r>
            <a:r>
              <a:rPr lang="en-US" sz="1000" dirty="0">
                <a:latin typeface="SF Compact Text" pitchFamily="2" charset="77"/>
                <a:cs typeface="Calibri" panose="020F0502020204030204" pitchFamily="34" charset="0"/>
              </a:rPr>
              <a:t> days on market</a:t>
            </a:r>
          </a:p>
        </p:txBody>
      </p:sp>
      <p:sp>
        <p:nvSpPr>
          <p:cNvPr id="13" name="TextBox 12">
            <a:extLst>
              <a:ext uri="{FF2B5EF4-FFF2-40B4-BE49-F238E27FC236}">
                <a16:creationId xmlns:a16="http://schemas.microsoft.com/office/drawing/2014/main" id="{43C5B731-ADF3-D34B-911E-11A0119E56DA}"/>
              </a:ext>
            </a:extLst>
          </p:cNvPr>
          <p:cNvSpPr txBox="1"/>
          <p:nvPr/>
        </p:nvSpPr>
        <p:spPr>
          <a:xfrm>
            <a:off x="6895653" y="4028224"/>
            <a:ext cx="4793026" cy="1384995"/>
          </a:xfrm>
          <a:prstGeom prst="rect">
            <a:avLst/>
          </a:prstGeom>
          <a:noFill/>
        </p:spPr>
        <p:txBody>
          <a:bodyPr wrap="square" rtlCol="0">
            <a:spAutoFit/>
          </a:bodyPr>
          <a:lstStyle/>
          <a:p>
            <a:r>
              <a:rPr lang="en-US" sz="2800" b="1" dirty="0">
                <a:solidFill>
                  <a:srgbClr val="03A699"/>
                </a:solidFill>
                <a:latin typeface="SF Compact Text" pitchFamily="2" charset="77"/>
                <a:ea typeface="Lato Light" panose="020F0502020204030203" pitchFamily="34" charset="0"/>
                <a:cs typeface="Calibri" panose="020F0502020204030204" pitchFamily="34" charset="0"/>
              </a:rPr>
              <a:t>Solution</a:t>
            </a:r>
          </a:p>
          <a:p>
            <a:r>
              <a:rPr lang="en-US" sz="2800" dirty="0">
                <a:latin typeface="SF Compact Text" pitchFamily="2" charset="77"/>
                <a:ea typeface="Lato Light" panose="020F0502020204030203" pitchFamily="34" charset="0"/>
                <a:cs typeface="Calibri" panose="020F0502020204030204" pitchFamily="34" charset="0"/>
              </a:rPr>
              <a:t>A data-driven real estate marketplace</a:t>
            </a:r>
          </a:p>
        </p:txBody>
      </p:sp>
      <p:sp>
        <p:nvSpPr>
          <p:cNvPr id="3" name="Rounded Rectangle 2">
            <a:extLst>
              <a:ext uri="{FF2B5EF4-FFF2-40B4-BE49-F238E27FC236}">
                <a16:creationId xmlns:a16="http://schemas.microsoft.com/office/drawing/2014/main" id="{1411F055-0DAB-6C41-96AE-C5BCF1E6A6C0}"/>
              </a:ext>
            </a:extLst>
          </p:cNvPr>
          <p:cNvSpPr/>
          <p:nvPr/>
        </p:nvSpPr>
        <p:spPr>
          <a:xfrm>
            <a:off x="680350" y="1801955"/>
            <a:ext cx="10838550" cy="1810512"/>
          </a:xfrm>
          <a:prstGeom prst="roundRect">
            <a:avLst>
              <a:gd name="adj" fmla="val 10657"/>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13E4FA6C-D0BA-6A4E-9260-A7F5F66919DA}"/>
              </a:ext>
            </a:extLst>
          </p:cNvPr>
          <p:cNvSpPr/>
          <p:nvPr/>
        </p:nvSpPr>
        <p:spPr>
          <a:xfrm>
            <a:off x="680350" y="3918038"/>
            <a:ext cx="5257800" cy="1659636"/>
          </a:xfrm>
          <a:prstGeom prst="roundRect">
            <a:avLst>
              <a:gd name="adj" fmla="val 10657"/>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8D78C39-5D59-804F-AEBF-0A3478116C3D}"/>
              </a:ext>
            </a:extLst>
          </p:cNvPr>
          <p:cNvSpPr/>
          <p:nvPr/>
        </p:nvSpPr>
        <p:spPr>
          <a:xfrm>
            <a:off x="6261646" y="3917226"/>
            <a:ext cx="5257254" cy="1659636"/>
          </a:xfrm>
          <a:prstGeom prst="roundRect">
            <a:avLst>
              <a:gd name="adj" fmla="val 10657"/>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79C1FEB-953C-D44A-95FE-65B59B440F47}"/>
              </a:ext>
            </a:extLst>
          </p:cNvPr>
          <p:cNvSpPr/>
          <p:nvPr/>
        </p:nvSpPr>
        <p:spPr>
          <a:xfrm>
            <a:off x="6691786" y="3243569"/>
            <a:ext cx="2743200" cy="149183"/>
          </a:xfrm>
          <a:prstGeom prst="rect">
            <a:avLst/>
          </a:prstGeom>
          <a:solidFill>
            <a:srgbClr val="9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B3408EE2-BB56-E744-8C76-62D664938CCA}"/>
              </a:ext>
            </a:extLst>
          </p:cNvPr>
          <p:cNvGrpSpPr>
            <a:grpSpLocks noChangeAspect="1"/>
          </p:cNvGrpSpPr>
          <p:nvPr/>
        </p:nvGrpSpPr>
        <p:grpSpPr>
          <a:xfrm>
            <a:off x="821776" y="1997992"/>
            <a:ext cx="365760" cy="365760"/>
            <a:chOff x="692464" y="1584672"/>
            <a:chExt cx="443547" cy="443547"/>
          </a:xfrm>
        </p:grpSpPr>
        <p:sp>
          <p:nvSpPr>
            <p:cNvPr id="27" name="Oval 26">
              <a:extLst>
                <a:ext uri="{FF2B5EF4-FFF2-40B4-BE49-F238E27FC236}">
                  <a16:creationId xmlns:a16="http://schemas.microsoft.com/office/drawing/2014/main" id="{1B352407-1CF1-B242-ACFA-C052CA4F53D0}"/>
                </a:ext>
              </a:extLst>
            </p:cNvPr>
            <p:cNvSpPr/>
            <p:nvPr/>
          </p:nvSpPr>
          <p:spPr>
            <a:xfrm>
              <a:off x="692464" y="1584672"/>
              <a:ext cx="443547" cy="4435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Full Brick Wall with solid fill">
              <a:extLst>
                <a:ext uri="{FF2B5EF4-FFF2-40B4-BE49-F238E27FC236}">
                  <a16:creationId xmlns:a16="http://schemas.microsoft.com/office/drawing/2014/main" id="{824379DA-1CE3-1042-92FC-7FB35FFE75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357" y="1623565"/>
              <a:ext cx="365760" cy="365760"/>
            </a:xfrm>
            <a:prstGeom prst="rect">
              <a:avLst/>
            </a:prstGeom>
          </p:spPr>
        </p:pic>
      </p:grpSp>
      <p:grpSp>
        <p:nvGrpSpPr>
          <p:cNvPr id="50" name="Group 49">
            <a:extLst>
              <a:ext uri="{FF2B5EF4-FFF2-40B4-BE49-F238E27FC236}">
                <a16:creationId xmlns:a16="http://schemas.microsoft.com/office/drawing/2014/main" id="{5C6BF461-739D-BE43-9E22-48F8168E2CE9}"/>
              </a:ext>
            </a:extLst>
          </p:cNvPr>
          <p:cNvGrpSpPr>
            <a:grpSpLocks noChangeAspect="1"/>
          </p:cNvGrpSpPr>
          <p:nvPr/>
        </p:nvGrpSpPr>
        <p:grpSpPr>
          <a:xfrm>
            <a:off x="825231" y="4113567"/>
            <a:ext cx="365760" cy="365760"/>
            <a:chOff x="693376" y="3374083"/>
            <a:chExt cx="443547" cy="443547"/>
          </a:xfrm>
        </p:grpSpPr>
        <p:sp>
          <p:nvSpPr>
            <p:cNvPr id="40" name="Oval 39">
              <a:extLst>
                <a:ext uri="{FF2B5EF4-FFF2-40B4-BE49-F238E27FC236}">
                  <a16:creationId xmlns:a16="http://schemas.microsoft.com/office/drawing/2014/main" id="{2F460AEE-C341-6E40-BE9A-6302652523CB}"/>
                </a:ext>
              </a:extLst>
            </p:cNvPr>
            <p:cNvSpPr/>
            <p:nvPr/>
          </p:nvSpPr>
          <p:spPr>
            <a:xfrm>
              <a:off x="693376" y="3374083"/>
              <a:ext cx="443547" cy="4435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Question Mark with solid fill">
              <a:extLst>
                <a:ext uri="{FF2B5EF4-FFF2-40B4-BE49-F238E27FC236}">
                  <a16:creationId xmlns:a16="http://schemas.microsoft.com/office/drawing/2014/main" id="{1F27EE32-53B7-FF46-BA25-F1C31D4673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376" y="3412976"/>
              <a:ext cx="365760" cy="365760"/>
            </a:xfrm>
            <a:prstGeom prst="rect">
              <a:avLst/>
            </a:prstGeom>
          </p:spPr>
        </p:pic>
      </p:grpSp>
      <p:grpSp>
        <p:nvGrpSpPr>
          <p:cNvPr id="52" name="Group 51">
            <a:extLst>
              <a:ext uri="{FF2B5EF4-FFF2-40B4-BE49-F238E27FC236}">
                <a16:creationId xmlns:a16="http://schemas.microsoft.com/office/drawing/2014/main" id="{B6735002-1035-074C-BEA4-8F8320D0570D}"/>
              </a:ext>
            </a:extLst>
          </p:cNvPr>
          <p:cNvGrpSpPr>
            <a:grpSpLocks noChangeAspect="1"/>
          </p:cNvGrpSpPr>
          <p:nvPr/>
        </p:nvGrpSpPr>
        <p:grpSpPr>
          <a:xfrm>
            <a:off x="6413757" y="4144923"/>
            <a:ext cx="365760" cy="365760"/>
            <a:chOff x="6339006" y="3336072"/>
            <a:chExt cx="443547" cy="443547"/>
          </a:xfrm>
        </p:grpSpPr>
        <p:sp>
          <p:nvSpPr>
            <p:cNvPr id="42" name="Oval 41">
              <a:extLst>
                <a:ext uri="{FF2B5EF4-FFF2-40B4-BE49-F238E27FC236}">
                  <a16:creationId xmlns:a16="http://schemas.microsoft.com/office/drawing/2014/main" id="{8928F677-5792-0A48-8459-76FDEB082D37}"/>
                </a:ext>
              </a:extLst>
            </p:cNvPr>
            <p:cNvSpPr/>
            <p:nvPr/>
          </p:nvSpPr>
          <p:spPr>
            <a:xfrm>
              <a:off x="6339006" y="3336072"/>
              <a:ext cx="443547" cy="4435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Lights On with solid fill">
              <a:extLst>
                <a:ext uri="{FF2B5EF4-FFF2-40B4-BE49-F238E27FC236}">
                  <a16:creationId xmlns:a16="http://schemas.microsoft.com/office/drawing/2014/main" id="{B2027A38-C437-CA4C-9329-258345E0BC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7899" y="3366483"/>
              <a:ext cx="365760" cy="365760"/>
            </a:xfrm>
            <a:prstGeom prst="rect">
              <a:avLst/>
            </a:prstGeom>
          </p:spPr>
        </p:pic>
      </p:grpSp>
      <p:sp>
        <p:nvSpPr>
          <p:cNvPr id="7" name="Rectangle 6">
            <a:extLst>
              <a:ext uri="{FF2B5EF4-FFF2-40B4-BE49-F238E27FC236}">
                <a16:creationId xmlns:a16="http://schemas.microsoft.com/office/drawing/2014/main" id="{39D2E78E-6E72-9B42-9A08-8945B6C3B0FE}"/>
              </a:ext>
            </a:extLst>
          </p:cNvPr>
          <p:cNvSpPr/>
          <p:nvPr/>
        </p:nvSpPr>
        <p:spPr>
          <a:xfrm>
            <a:off x="1328962" y="1915252"/>
            <a:ext cx="4108274" cy="1506374"/>
          </a:xfrm>
          <a:prstGeom prst="rect">
            <a:avLst/>
          </a:prstGeom>
        </p:spPr>
        <p:txBody>
          <a:bodyPr wrap="square">
            <a:spAutoFit/>
          </a:bodyPr>
          <a:lstStyle/>
          <a:p>
            <a:r>
              <a:rPr lang="en-US" sz="2800" b="1" dirty="0">
                <a:solidFill>
                  <a:srgbClr val="03A699"/>
                </a:solidFill>
                <a:latin typeface="SF Compact Text" pitchFamily="2" charset="77"/>
                <a:ea typeface="Lato Light" panose="020F0502020204030203" pitchFamily="34" charset="0"/>
                <a:cs typeface="Calibri" panose="020F0502020204030204" pitchFamily="34" charset="0"/>
              </a:rPr>
              <a:t>Problem</a:t>
            </a:r>
            <a:endParaRPr lang="en-US" sz="4000" dirty="0">
              <a:solidFill>
                <a:srgbClr val="03A699"/>
              </a:solidFill>
            </a:endParaRPr>
          </a:p>
          <a:p>
            <a:r>
              <a:rPr lang="en-US" sz="4000" b="1" dirty="0">
                <a:latin typeface="SF Compact Text" pitchFamily="2" charset="77"/>
                <a:ea typeface="Lato Light" panose="020F0502020204030203" pitchFamily="34" charset="0"/>
                <a:cs typeface="Calibri" panose="020F0502020204030204" pitchFamily="34" charset="0"/>
              </a:rPr>
              <a:t>210</a:t>
            </a:r>
            <a:r>
              <a:rPr lang="en-US" sz="2800" b="1" dirty="0">
                <a:latin typeface="SF Compact Text" pitchFamily="2" charset="77"/>
                <a:ea typeface="Lato Light" panose="020F0502020204030203" pitchFamily="34" charset="0"/>
                <a:cs typeface="Calibri" panose="020F0502020204030204" pitchFamily="34" charset="0"/>
              </a:rPr>
              <a:t> </a:t>
            </a:r>
            <a:r>
              <a:rPr lang="en-US" sz="4000" b="1" dirty="0">
                <a:latin typeface="SF Compact Text" pitchFamily="2" charset="77"/>
                <a:ea typeface="Lato Light" panose="020F0502020204030203" pitchFamily="34" charset="0"/>
                <a:cs typeface="Calibri" panose="020F0502020204030204" pitchFamily="34" charset="0"/>
              </a:rPr>
              <a:t>days</a:t>
            </a:r>
            <a:r>
              <a:rPr lang="en-US" sz="2400" b="1" baseline="30000" dirty="0">
                <a:latin typeface="SF Compact Text" pitchFamily="2" charset="77"/>
                <a:ea typeface="Lato Light" panose="020F0502020204030203" pitchFamily="34" charset="0"/>
                <a:cs typeface="Calibri" panose="020F0502020204030204" pitchFamily="34" charset="0"/>
              </a:rPr>
              <a:t>(1)</a:t>
            </a:r>
            <a:r>
              <a:rPr lang="en-US" sz="2800" b="1" dirty="0">
                <a:latin typeface="SF Compact Text" pitchFamily="2" charset="77"/>
                <a:ea typeface="Lato Light" panose="020F0502020204030203" pitchFamily="34" charset="0"/>
                <a:cs typeface="Calibri" panose="020F0502020204030204" pitchFamily="34" charset="0"/>
              </a:rPr>
              <a:t> </a:t>
            </a:r>
            <a:r>
              <a:rPr lang="en-US" b="1" baseline="-25000" dirty="0">
                <a:latin typeface="SF Compact Text" pitchFamily="2" charset="77"/>
                <a:ea typeface="Lato Light" panose="020F0502020204030203" pitchFamily="34" charset="0"/>
                <a:cs typeface="Calibri" panose="020F0502020204030204" pitchFamily="34" charset="0"/>
              </a:rPr>
              <a:t>(median)</a:t>
            </a:r>
          </a:p>
          <a:p>
            <a:pPr>
              <a:lnSpc>
                <a:spcPct val="150000"/>
              </a:lnSpc>
            </a:pPr>
            <a:r>
              <a:rPr lang="en-US" b="1" dirty="0">
                <a:latin typeface="SF Compact Text" pitchFamily="2" charset="77"/>
                <a:ea typeface="Lato Light" panose="020F0502020204030203" pitchFamily="34" charset="0"/>
                <a:cs typeface="Calibri" panose="020F0502020204030204" pitchFamily="34" charset="0"/>
              </a:rPr>
              <a:t>To sell an apartment in Jordan</a:t>
            </a:r>
          </a:p>
        </p:txBody>
      </p:sp>
      <p:sp>
        <p:nvSpPr>
          <p:cNvPr id="6" name="Rectangle 5">
            <a:extLst>
              <a:ext uri="{FF2B5EF4-FFF2-40B4-BE49-F238E27FC236}">
                <a16:creationId xmlns:a16="http://schemas.microsoft.com/office/drawing/2014/main" id="{08EE5578-A7BE-474E-9EAA-691117448277}"/>
              </a:ext>
            </a:extLst>
          </p:cNvPr>
          <p:cNvSpPr/>
          <p:nvPr/>
        </p:nvSpPr>
        <p:spPr>
          <a:xfrm>
            <a:off x="6631529" y="1915252"/>
            <a:ext cx="4108274" cy="1506374"/>
          </a:xfrm>
          <a:prstGeom prst="rect">
            <a:avLst/>
          </a:prstGeom>
        </p:spPr>
        <p:txBody>
          <a:bodyPr wrap="square">
            <a:spAutoFit/>
          </a:bodyPr>
          <a:lstStyle/>
          <a:p>
            <a:endParaRPr lang="en-US" sz="2800" b="1" dirty="0">
              <a:latin typeface="SF Compact Text" pitchFamily="2" charset="77"/>
              <a:ea typeface="Lato Light" panose="020F0502020204030203" pitchFamily="34" charset="0"/>
              <a:cs typeface="Calibri" panose="020F0502020204030204" pitchFamily="34" charset="0"/>
            </a:endParaRPr>
          </a:p>
          <a:p>
            <a:r>
              <a:rPr lang="en-US" sz="4000" b="1" dirty="0">
                <a:latin typeface="SF Compact Text" pitchFamily="2" charset="77"/>
                <a:ea typeface="Lato Light" panose="020F0502020204030203" pitchFamily="34" charset="0"/>
                <a:cs typeface="Calibri" panose="020F0502020204030204" pitchFamily="34" charset="0"/>
              </a:rPr>
              <a:t>25</a:t>
            </a:r>
            <a:r>
              <a:rPr lang="en-US" sz="2800" b="1" dirty="0">
                <a:latin typeface="SF Compact Text" pitchFamily="2" charset="77"/>
                <a:ea typeface="Lato Light" panose="020F0502020204030203" pitchFamily="34" charset="0"/>
                <a:cs typeface="Calibri" panose="020F0502020204030204" pitchFamily="34" charset="0"/>
              </a:rPr>
              <a:t> </a:t>
            </a:r>
            <a:r>
              <a:rPr lang="en-US" sz="4000" b="1" dirty="0">
                <a:latin typeface="SF Compact Text" pitchFamily="2" charset="77"/>
                <a:ea typeface="Lato Light" panose="020F0502020204030203" pitchFamily="34" charset="0"/>
                <a:cs typeface="Calibri" panose="020F0502020204030204" pitchFamily="34" charset="0"/>
              </a:rPr>
              <a:t>days</a:t>
            </a:r>
            <a:r>
              <a:rPr lang="en-US" sz="2400" b="1" baseline="30000" dirty="0">
                <a:latin typeface="SF Compact Text" pitchFamily="2" charset="77"/>
                <a:ea typeface="Lato Light" panose="020F0502020204030203" pitchFamily="34" charset="0"/>
                <a:cs typeface="Calibri" panose="020F0502020204030204" pitchFamily="34" charset="0"/>
              </a:rPr>
              <a:t>(2)</a:t>
            </a:r>
            <a:r>
              <a:rPr lang="en-US" sz="2800" b="1" dirty="0">
                <a:latin typeface="SF Compact Text" pitchFamily="2" charset="77"/>
                <a:ea typeface="Lato Light" panose="020F0502020204030203" pitchFamily="34" charset="0"/>
                <a:cs typeface="Calibri" panose="020F0502020204030204" pitchFamily="34" charset="0"/>
              </a:rPr>
              <a:t> </a:t>
            </a:r>
            <a:r>
              <a:rPr lang="en-US" b="1" baseline="-25000" dirty="0">
                <a:latin typeface="SF Compact Text" pitchFamily="2" charset="77"/>
                <a:ea typeface="Lato Light" panose="020F0502020204030203" pitchFamily="34" charset="0"/>
                <a:cs typeface="Calibri" panose="020F0502020204030204" pitchFamily="34" charset="0"/>
              </a:rPr>
              <a:t>(median)</a:t>
            </a:r>
          </a:p>
          <a:p>
            <a:pPr>
              <a:lnSpc>
                <a:spcPct val="150000"/>
              </a:lnSpc>
            </a:pPr>
            <a:r>
              <a:rPr lang="en-US" b="1" dirty="0">
                <a:latin typeface="SF Compact Text" pitchFamily="2" charset="77"/>
                <a:ea typeface="Lato Light" panose="020F0502020204030203" pitchFamily="34" charset="0"/>
                <a:cs typeface="Calibri" panose="020F0502020204030204" pitchFamily="34" charset="0"/>
              </a:rPr>
              <a:t>To sell a house in the US</a:t>
            </a:r>
          </a:p>
        </p:txBody>
      </p:sp>
    </p:spTree>
    <p:extLst>
      <p:ext uri="{BB962C8B-B14F-4D97-AF65-F5344CB8AC3E}">
        <p14:creationId xmlns:p14="http://schemas.microsoft.com/office/powerpoint/2010/main" val="3005514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BF7D12-D73E-9C40-977D-657BB625FF20}"/>
              </a:ext>
            </a:extLst>
          </p:cNvPr>
          <p:cNvSpPr>
            <a:spLocks noGrp="1"/>
          </p:cNvSpPr>
          <p:nvPr>
            <p:ph type="title"/>
          </p:nvPr>
        </p:nvSpPr>
        <p:spPr/>
        <p:txBody>
          <a:bodyPr>
            <a:noAutofit/>
          </a:bodyPr>
          <a:lstStyle/>
          <a:p>
            <a:r>
              <a:rPr lang="en-US" sz="3600" dirty="0">
                <a:latin typeface="SF Compact Text" pitchFamily="2" charset="77"/>
              </a:rPr>
              <a:t>Khareta helps sellers sell fast and buyers buy with confidence</a:t>
            </a:r>
          </a:p>
        </p:txBody>
      </p:sp>
      <p:grpSp>
        <p:nvGrpSpPr>
          <p:cNvPr id="5" name="Group 4">
            <a:extLst>
              <a:ext uri="{FF2B5EF4-FFF2-40B4-BE49-F238E27FC236}">
                <a16:creationId xmlns:a16="http://schemas.microsoft.com/office/drawing/2014/main" id="{EED32EF3-1BA1-449F-3A18-6E4545E49944}"/>
              </a:ext>
            </a:extLst>
          </p:cNvPr>
          <p:cNvGrpSpPr/>
          <p:nvPr/>
        </p:nvGrpSpPr>
        <p:grpSpPr>
          <a:xfrm>
            <a:off x="2549412" y="2630661"/>
            <a:ext cx="6439818" cy="5745418"/>
            <a:chOff x="2549412" y="2630661"/>
            <a:chExt cx="6439818" cy="5745418"/>
          </a:xfrm>
        </p:grpSpPr>
        <p:grpSp>
          <p:nvGrpSpPr>
            <p:cNvPr id="2" name="Group 1">
              <a:extLst>
                <a:ext uri="{FF2B5EF4-FFF2-40B4-BE49-F238E27FC236}">
                  <a16:creationId xmlns:a16="http://schemas.microsoft.com/office/drawing/2014/main" id="{B91971EE-4C60-45D1-E208-46A50DF5897F}"/>
                </a:ext>
              </a:extLst>
            </p:cNvPr>
            <p:cNvGrpSpPr/>
            <p:nvPr/>
          </p:nvGrpSpPr>
          <p:grpSpPr>
            <a:xfrm>
              <a:off x="2549412" y="2630661"/>
              <a:ext cx="6439818" cy="5745418"/>
              <a:chOff x="5752182" y="1114759"/>
              <a:chExt cx="6685748" cy="5964830"/>
            </a:xfrm>
          </p:grpSpPr>
          <p:pic>
            <p:nvPicPr>
              <p:cNvPr id="3" name="Computer Screen.psd" descr="Computer Screen.psd">
                <a:extLst>
                  <a:ext uri="{FF2B5EF4-FFF2-40B4-BE49-F238E27FC236}">
                    <a16:creationId xmlns:a16="http://schemas.microsoft.com/office/drawing/2014/main" id="{E31AB856-8CA8-989B-508F-2A1873F5F378}"/>
                  </a:ext>
                </a:extLst>
              </p:cNvPr>
              <p:cNvPicPr>
                <a:picLocks noChangeAspect="1"/>
              </p:cNvPicPr>
              <p:nvPr/>
            </p:nvPicPr>
            <p:blipFill>
              <a:blip r:embed="rId3"/>
              <a:srcRect l="18611" t="22667" r="26723" b="9053"/>
              <a:stretch>
                <a:fillRect/>
              </a:stretch>
            </p:blipFill>
            <p:spPr>
              <a:xfrm>
                <a:off x="5752182" y="1114759"/>
                <a:ext cx="6685748" cy="5964830"/>
              </a:xfrm>
              <a:prstGeom prst="rect">
                <a:avLst/>
              </a:prstGeom>
              <a:ln w="12700" cap="flat">
                <a:noFill/>
                <a:miter lim="400000"/>
              </a:ln>
              <a:effectLst/>
            </p:spPr>
          </p:pic>
          <p:pic>
            <p:nvPicPr>
              <p:cNvPr id="6" name="Picture 5">
                <a:extLst>
                  <a:ext uri="{FF2B5EF4-FFF2-40B4-BE49-F238E27FC236}">
                    <a16:creationId xmlns:a16="http://schemas.microsoft.com/office/drawing/2014/main" id="{63AC893D-4708-DE51-FBC6-094E67327C75}"/>
                  </a:ext>
                </a:extLst>
              </p:cNvPr>
              <p:cNvPicPr>
                <a:picLocks noChangeAspect="1"/>
              </p:cNvPicPr>
              <p:nvPr/>
            </p:nvPicPr>
            <p:blipFill>
              <a:blip r:embed="rId4"/>
              <a:stretch>
                <a:fillRect/>
              </a:stretch>
            </p:blipFill>
            <p:spPr>
              <a:xfrm>
                <a:off x="6898781" y="1807487"/>
                <a:ext cx="4523126" cy="2515132"/>
              </a:xfrm>
              <a:prstGeom prst="rect">
                <a:avLst/>
              </a:prstGeom>
            </p:spPr>
          </p:pic>
          <p:pic>
            <p:nvPicPr>
              <p:cNvPr id="9" name="Picture 8">
                <a:extLst>
                  <a:ext uri="{FF2B5EF4-FFF2-40B4-BE49-F238E27FC236}">
                    <a16:creationId xmlns:a16="http://schemas.microsoft.com/office/drawing/2014/main" id="{11EBE296-C99E-68C6-BC7F-F85E7DDA15BE}"/>
                  </a:ext>
                </a:extLst>
              </p:cNvPr>
              <p:cNvPicPr>
                <a:picLocks noChangeAspect="1"/>
              </p:cNvPicPr>
              <p:nvPr/>
            </p:nvPicPr>
            <p:blipFill>
              <a:blip r:embed="rId5"/>
              <a:stretch>
                <a:fillRect/>
              </a:stretch>
            </p:blipFill>
            <p:spPr>
              <a:xfrm>
                <a:off x="9057954" y="4552361"/>
                <a:ext cx="279400" cy="215900"/>
              </a:xfrm>
              <a:prstGeom prst="rect">
                <a:avLst/>
              </a:prstGeom>
            </p:spPr>
          </p:pic>
        </p:grpSp>
        <p:pic>
          <p:nvPicPr>
            <p:cNvPr id="12" name="Picture 11">
              <a:extLst>
                <a:ext uri="{FF2B5EF4-FFF2-40B4-BE49-F238E27FC236}">
                  <a16:creationId xmlns:a16="http://schemas.microsoft.com/office/drawing/2014/main" id="{23B77109-C0FA-862E-0069-6F46FF5BFEE9}"/>
                </a:ext>
              </a:extLst>
            </p:cNvPr>
            <p:cNvPicPr>
              <a:picLocks noChangeAspect="1"/>
            </p:cNvPicPr>
            <p:nvPr/>
          </p:nvPicPr>
          <p:blipFill>
            <a:blip r:embed="rId6"/>
            <a:stretch>
              <a:fillRect/>
            </a:stretch>
          </p:blipFill>
          <p:spPr>
            <a:xfrm>
              <a:off x="2788445" y="4156827"/>
              <a:ext cx="1730778" cy="3348681"/>
            </a:xfrm>
            <a:prstGeom prst="rect">
              <a:avLst/>
            </a:prstGeom>
          </p:spPr>
        </p:pic>
        <p:pic>
          <p:nvPicPr>
            <p:cNvPr id="13" name="Picture 12">
              <a:extLst>
                <a:ext uri="{FF2B5EF4-FFF2-40B4-BE49-F238E27FC236}">
                  <a16:creationId xmlns:a16="http://schemas.microsoft.com/office/drawing/2014/main" id="{CA94BE7F-8B18-FF3C-E729-AA18639E1B3C}"/>
                </a:ext>
              </a:extLst>
            </p:cNvPr>
            <p:cNvPicPr>
              <a:picLocks noChangeAspect="1"/>
            </p:cNvPicPr>
            <p:nvPr/>
          </p:nvPicPr>
          <p:blipFill>
            <a:blip r:embed="rId7"/>
            <a:stretch>
              <a:fillRect/>
            </a:stretch>
          </p:blipFill>
          <p:spPr>
            <a:xfrm>
              <a:off x="7301877" y="4273063"/>
              <a:ext cx="1545807" cy="3116208"/>
            </a:xfrm>
            <a:prstGeom prst="rect">
              <a:avLst/>
            </a:prstGeom>
          </p:spPr>
        </p:pic>
      </p:grpSp>
      <p:sp>
        <p:nvSpPr>
          <p:cNvPr id="18" name="TextBox 17">
            <a:extLst>
              <a:ext uri="{FF2B5EF4-FFF2-40B4-BE49-F238E27FC236}">
                <a16:creationId xmlns:a16="http://schemas.microsoft.com/office/drawing/2014/main" id="{682BC72F-8B64-F71B-7517-3D693F1B1144}"/>
              </a:ext>
            </a:extLst>
          </p:cNvPr>
          <p:cNvSpPr txBox="1"/>
          <p:nvPr/>
        </p:nvSpPr>
        <p:spPr>
          <a:xfrm>
            <a:off x="1501460" y="1784957"/>
            <a:ext cx="9219569" cy="830997"/>
          </a:xfrm>
          <a:prstGeom prst="rect">
            <a:avLst/>
          </a:prstGeom>
          <a:noFill/>
        </p:spPr>
        <p:txBody>
          <a:bodyPr wrap="square" rtlCol="0">
            <a:spAutoFit/>
          </a:bodyPr>
          <a:lstStyle/>
          <a:p>
            <a:pPr algn="ctr"/>
            <a:r>
              <a:rPr lang="en-US" sz="2400" dirty="0">
                <a:latin typeface="SF Compact Text" pitchFamily="2" charset="77"/>
                <a:cs typeface="Noto Kufi Arabic" panose="020B0506030804020204" pitchFamily="34" charset="0"/>
              </a:rPr>
              <a:t>We collect millions of data points to provide insights on our seamless web and </a:t>
            </a:r>
            <a:r>
              <a:rPr lang="en-US" sz="2400">
                <a:latin typeface="SF Compact Text" pitchFamily="2" charset="77"/>
                <a:cs typeface="Noto Kufi Arabic" panose="020B0506030804020204" pitchFamily="34" charset="0"/>
              </a:rPr>
              <a:t>mobile app</a:t>
            </a:r>
            <a:endParaRPr lang="en-US" sz="2400" dirty="0">
              <a:latin typeface="SF Compact Text" pitchFamily="2" charset="77"/>
              <a:cs typeface="Noto Kufi Arabic" panose="020B0506030804020204" pitchFamily="34" charset="0"/>
            </a:endParaRPr>
          </a:p>
        </p:txBody>
      </p:sp>
    </p:spTree>
    <p:extLst>
      <p:ext uri="{BB962C8B-B14F-4D97-AF65-F5344CB8AC3E}">
        <p14:creationId xmlns:p14="http://schemas.microsoft.com/office/powerpoint/2010/main" val="1947418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72DCFB30-DE92-3437-D01D-6871682341D7}"/>
              </a:ext>
            </a:extLst>
          </p:cNvPr>
          <p:cNvSpPr/>
          <p:nvPr/>
        </p:nvSpPr>
        <p:spPr>
          <a:xfrm>
            <a:off x="8544852" y="2134090"/>
            <a:ext cx="3017520" cy="4114800"/>
          </a:xfrm>
          <a:prstGeom prst="roundRect">
            <a:avLst>
              <a:gd name="adj" fmla="val 5959"/>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8" name="Rounded Rectangle 7">
            <a:extLst>
              <a:ext uri="{FF2B5EF4-FFF2-40B4-BE49-F238E27FC236}">
                <a16:creationId xmlns:a16="http://schemas.microsoft.com/office/drawing/2014/main" id="{1EDBA697-3D4F-D4F0-C1C5-B6141B622ED8}"/>
              </a:ext>
            </a:extLst>
          </p:cNvPr>
          <p:cNvSpPr/>
          <p:nvPr/>
        </p:nvSpPr>
        <p:spPr>
          <a:xfrm>
            <a:off x="8910612" y="3183984"/>
            <a:ext cx="2286000" cy="914400"/>
          </a:xfrm>
          <a:prstGeom prst="roundRect">
            <a:avLst/>
          </a:prstGeom>
          <a:solidFill>
            <a:srgbClr val="03A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F Compact Text" pitchFamily="2" charset="77"/>
                <a:ea typeface="Roboto" panose="02000000000000000000" pitchFamily="2" charset="0"/>
              </a:rPr>
              <a:t>Public Data</a:t>
            </a:r>
          </a:p>
          <a:p>
            <a:pPr algn="ctr"/>
            <a:r>
              <a:rPr lang="en-US" sz="1200" dirty="0">
                <a:latin typeface="SF Compact Text" pitchFamily="2" charset="77"/>
                <a:ea typeface="Roboto" panose="02000000000000000000" pitchFamily="2" charset="0"/>
              </a:rPr>
              <a:t>- Department of Land</a:t>
            </a:r>
          </a:p>
          <a:p>
            <a:pPr algn="ctr"/>
            <a:r>
              <a:rPr lang="en-US" sz="1200" dirty="0">
                <a:latin typeface="SF Compact Text" pitchFamily="2" charset="77"/>
                <a:ea typeface="Roboto" panose="02000000000000000000" pitchFamily="2" charset="0"/>
              </a:rPr>
              <a:t>- City Municipalities</a:t>
            </a:r>
            <a:endParaRPr lang="en-US" dirty="0">
              <a:latin typeface="SF Compact Text" pitchFamily="2" charset="77"/>
              <a:ea typeface="Roboto" panose="02000000000000000000" pitchFamily="2" charset="0"/>
            </a:endParaRPr>
          </a:p>
        </p:txBody>
      </p:sp>
      <p:sp>
        <p:nvSpPr>
          <p:cNvPr id="9" name="Rounded Rectangle 8">
            <a:extLst>
              <a:ext uri="{FF2B5EF4-FFF2-40B4-BE49-F238E27FC236}">
                <a16:creationId xmlns:a16="http://schemas.microsoft.com/office/drawing/2014/main" id="{56B203AF-3AB0-0593-E066-AC97214CE6F0}"/>
              </a:ext>
            </a:extLst>
          </p:cNvPr>
          <p:cNvSpPr/>
          <p:nvPr/>
        </p:nvSpPr>
        <p:spPr>
          <a:xfrm>
            <a:off x="8910612" y="4161118"/>
            <a:ext cx="2286000" cy="914400"/>
          </a:xfrm>
          <a:prstGeom prst="roundRect">
            <a:avLst/>
          </a:prstGeom>
          <a:solidFill>
            <a:srgbClr val="03A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F Compact Text" pitchFamily="2" charset="77"/>
                <a:ea typeface="Roboto" panose="02000000000000000000" pitchFamily="2" charset="0"/>
              </a:rPr>
              <a:t>3</a:t>
            </a:r>
            <a:r>
              <a:rPr lang="en-US" baseline="30000" dirty="0">
                <a:latin typeface="SF Compact Text" pitchFamily="2" charset="77"/>
                <a:ea typeface="Roboto" panose="02000000000000000000" pitchFamily="2" charset="0"/>
              </a:rPr>
              <a:t>rd</a:t>
            </a:r>
            <a:r>
              <a:rPr lang="en-US" dirty="0">
                <a:latin typeface="SF Compact Text" pitchFamily="2" charset="77"/>
                <a:ea typeface="Roboto" panose="02000000000000000000" pitchFamily="2" charset="0"/>
              </a:rPr>
              <a:t> Party Data</a:t>
            </a:r>
          </a:p>
          <a:p>
            <a:pPr algn="ctr"/>
            <a:r>
              <a:rPr lang="en-US" sz="1200" dirty="0">
                <a:latin typeface="SF Compact Text" pitchFamily="2" charset="77"/>
                <a:ea typeface="Roboto" panose="02000000000000000000" pitchFamily="2" charset="0"/>
              </a:rPr>
              <a:t>- Bank mortgage data</a:t>
            </a:r>
          </a:p>
          <a:p>
            <a:pPr algn="ctr"/>
            <a:r>
              <a:rPr lang="en-US" sz="1200" dirty="0">
                <a:latin typeface="SF Compact Text" pitchFamily="2" charset="77"/>
                <a:ea typeface="Roboto" panose="02000000000000000000" pitchFamily="2" charset="0"/>
              </a:rPr>
              <a:t>- Points of interest</a:t>
            </a:r>
          </a:p>
        </p:txBody>
      </p:sp>
      <p:sp>
        <p:nvSpPr>
          <p:cNvPr id="11" name="Rounded Rectangle 10">
            <a:extLst>
              <a:ext uri="{FF2B5EF4-FFF2-40B4-BE49-F238E27FC236}">
                <a16:creationId xmlns:a16="http://schemas.microsoft.com/office/drawing/2014/main" id="{99B769BA-9D86-122B-A32B-CF2D4F818338}"/>
              </a:ext>
            </a:extLst>
          </p:cNvPr>
          <p:cNvSpPr/>
          <p:nvPr/>
        </p:nvSpPr>
        <p:spPr>
          <a:xfrm>
            <a:off x="8910612" y="5138253"/>
            <a:ext cx="2286000" cy="914400"/>
          </a:xfrm>
          <a:prstGeom prst="roundRect">
            <a:avLst/>
          </a:prstGeom>
          <a:solidFill>
            <a:srgbClr val="03A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F Compact Text" pitchFamily="2" charset="77"/>
                <a:ea typeface="Roboto" panose="02000000000000000000" pitchFamily="2" charset="0"/>
              </a:rPr>
              <a:t>In-house Data</a:t>
            </a:r>
          </a:p>
          <a:p>
            <a:pPr algn="ctr"/>
            <a:r>
              <a:rPr lang="en-US" sz="1200" dirty="0">
                <a:latin typeface="SF Compact Text" pitchFamily="2" charset="77"/>
                <a:ea typeface="Roboto" panose="02000000000000000000" pitchFamily="2" charset="0"/>
              </a:rPr>
              <a:t>- Listings</a:t>
            </a:r>
          </a:p>
          <a:p>
            <a:pPr algn="ctr"/>
            <a:r>
              <a:rPr lang="en-US" sz="1200" dirty="0">
                <a:latin typeface="SF Compact Text" pitchFamily="2" charset="77"/>
                <a:ea typeface="Roboto" panose="02000000000000000000" pitchFamily="2" charset="0"/>
              </a:rPr>
              <a:t>- User behavior</a:t>
            </a:r>
          </a:p>
        </p:txBody>
      </p:sp>
      <p:sp>
        <p:nvSpPr>
          <p:cNvPr id="19" name="TextBox 18">
            <a:extLst>
              <a:ext uri="{FF2B5EF4-FFF2-40B4-BE49-F238E27FC236}">
                <a16:creationId xmlns:a16="http://schemas.microsoft.com/office/drawing/2014/main" id="{D7080498-6EBD-5071-EF96-E74FAC65CEE1}"/>
              </a:ext>
            </a:extLst>
          </p:cNvPr>
          <p:cNvSpPr txBox="1"/>
          <p:nvPr/>
        </p:nvSpPr>
        <p:spPr>
          <a:xfrm>
            <a:off x="8990819" y="2196821"/>
            <a:ext cx="2125587" cy="707886"/>
          </a:xfrm>
          <a:prstGeom prst="rect">
            <a:avLst/>
          </a:prstGeom>
          <a:noFill/>
        </p:spPr>
        <p:txBody>
          <a:bodyPr wrap="square" rtlCol="0">
            <a:spAutoFit/>
          </a:bodyPr>
          <a:lstStyle/>
          <a:p>
            <a:pPr marL="0" algn="ctr" defTabSz="914400" rtl="1" eaLnBrk="1" latinLnBrk="0" hangingPunct="1"/>
            <a:r>
              <a:rPr lang="en-US" sz="2000" b="1" dirty="0">
                <a:latin typeface="SF Compact Text" pitchFamily="2" charset="77"/>
              </a:rPr>
              <a:t>REAL ESTATE DATA</a:t>
            </a:r>
          </a:p>
        </p:txBody>
      </p:sp>
      <p:sp>
        <p:nvSpPr>
          <p:cNvPr id="20" name="TextBox 19">
            <a:extLst>
              <a:ext uri="{FF2B5EF4-FFF2-40B4-BE49-F238E27FC236}">
                <a16:creationId xmlns:a16="http://schemas.microsoft.com/office/drawing/2014/main" id="{9D4636B7-C441-0BEC-E87D-7EEC6A788C28}"/>
              </a:ext>
            </a:extLst>
          </p:cNvPr>
          <p:cNvSpPr txBox="1"/>
          <p:nvPr/>
        </p:nvSpPr>
        <p:spPr>
          <a:xfrm>
            <a:off x="4695896" y="2194572"/>
            <a:ext cx="2738250" cy="400110"/>
          </a:xfrm>
          <a:prstGeom prst="rect">
            <a:avLst/>
          </a:prstGeom>
          <a:noFill/>
        </p:spPr>
        <p:txBody>
          <a:bodyPr wrap="none" rtlCol="0">
            <a:spAutoFit/>
          </a:bodyPr>
          <a:lstStyle/>
          <a:p>
            <a:pPr marL="0" algn="r" defTabSz="914400" rtl="1" eaLnBrk="1" latinLnBrk="0" hangingPunct="1"/>
            <a:r>
              <a:rPr lang="en-US" sz="2000" b="1" dirty="0">
                <a:latin typeface="SF Compact Text" pitchFamily="2" charset="77"/>
              </a:rPr>
              <a:t>PROCESS &amp; ANALYZE</a:t>
            </a:r>
          </a:p>
        </p:txBody>
      </p:sp>
      <p:sp>
        <p:nvSpPr>
          <p:cNvPr id="24" name="Rounded Rectangle 23">
            <a:extLst>
              <a:ext uri="{FF2B5EF4-FFF2-40B4-BE49-F238E27FC236}">
                <a16:creationId xmlns:a16="http://schemas.microsoft.com/office/drawing/2014/main" id="{34B404E0-54FF-FF53-126D-47FCD97A58AF}"/>
              </a:ext>
            </a:extLst>
          </p:cNvPr>
          <p:cNvSpPr/>
          <p:nvPr/>
        </p:nvSpPr>
        <p:spPr>
          <a:xfrm>
            <a:off x="933430" y="3183984"/>
            <a:ext cx="2286000" cy="640080"/>
          </a:xfrm>
          <a:prstGeom prst="roundRect">
            <a:avLst/>
          </a:prstGeom>
          <a:solidFill>
            <a:srgbClr val="03A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F Compact Text" pitchFamily="2" charset="77"/>
                <a:ea typeface="Roboto" panose="02000000000000000000" pitchFamily="2" charset="0"/>
              </a:rPr>
              <a:t>Individual Owners</a:t>
            </a:r>
          </a:p>
        </p:txBody>
      </p:sp>
      <p:sp>
        <p:nvSpPr>
          <p:cNvPr id="25" name="Rounded Rectangle 24">
            <a:extLst>
              <a:ext uri="{FF2B5EF4-FFF2-40B4-BE49-F238E27FC236}">
                <a16:creationId xmlns:a16="http://schemas.microsoft.com/office/drawing/2014/main" id="{137BE1D6-8A0A-F94E-D8A3-609910E33A6F}"/>
              </a:ext>
            </a:extLst>
          </p:cNvPr>
          <p:cNvSpPr/>
          <p:nvPr/>
        </p:nvSpPr>
        <p:spPr>
          <a:xfrm>
            <a:off x="933430" y="4669710"/>
            <a:ext cx="2286000" cy="640080"/>
          </a:xfrm>
          <a:prstGeom prst="roundRect">
            <a:avLst/>
          </a:prstGeom>
          <a:solidFill>
            <a:srgbClr val="03A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F Compact Text" pitchFamily="2" charset="77"/>
                <a:ea typeface="Roboto" panose="02000000000000000000" pitchFamily="2" charset="0"/>
              </a:rPr>
              <a:t>RE Brokers</a:t>
            </a:r>
          </a:p>
        </p:txBody>
      </p:sp>
      <p:sp>
        <p:nvSpPr>
          <p:cNvPr id="26" name="Rounded Rectangle 25">
            <a:extLst>
              <a:ext uri="{FF2B5EF4-FFF2-40B4-BE49-F238E27FC236}">
                <a16:creationId xmlns:a16="http://schemas.microsoft.com/office/drawing/2014/main" id="{8BE3A72A-4253-298C-B64C-4A58315576A8}"/>
              </a:ext>
            </a:extLst>
          </p:cNvPr>
          <p:cNvSpPr/>
          <p:nvPr/>
        </p:nvSpPr>
        <p:spPr>
          <a:xfrm>
            <a:off x="933430" y="5412573"/>
            <a:ext cx="2286000" cy="640080"/>
          </a:xfrm>
          <a:prstGeom prst="roundRect">
            <a:avLst/>
          </a:prstGeom>
          <a:solidFill>
            <a:srgbClr val="03A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F Compact Text" pitchFamily="2" charset="77"/>
                <a:ea typeface="Roboto" panose="02000000000000000000" pitchFamily="2" charset="0"/>
              </a:rPr>
              <a:t>Bank Properties</a:t>
            </a:r>
          </a:p>
        </p:txBody>
      </p:sp>
      <p:sp>
        <p:nvSpPr>
          <p:cNvPr id="29" name="Rounded Rectangle 28">
            <a:extLst>
              <a:ext uri="{FF2B5EF4-FFF2-40B4-BE49-F238E27FC236}">
                <a16:creationId xmlns:a16="http://schemas.microsoft.com/office/drawing/2014/main" id="{D919BB7E-E460-C9FB-F475-A190510EE5B0}"/>
              </a:ext>
            </a:extLst>
          </p:cNvPr>
          <p:cNvSpPr/>
          <p:nvPr/>
        </p:nvSpPr>
        <p:spPr>
          <a:xfrm>
            <a:off x="933430" y="3926847"/>
            <a:ext cx="2286000" cy="640080"/>
          </a:xfrm>
          <a:prstGeom prst="roundRect">
            <a:avLst/>
          </a:prstGeom>
          <a:solidFill>
            <a:srgbClr val="03A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F Compact Text" pitchFamily="2" charset="77"/>
                <a:ea typeface="Roboto" panose="02000000000000000000" pitchFamily="2" charset="0"/>
              </a:rPr>
              <a:t>RE Developers</a:t>
            </a:r>
          </a:p>
        </p:txBody>
      </p:sp>
      <p:sp>
        <p:nvSpPr>
          <p:cNvPr id="49" name="TextBox 48">
            <a:extLst>
              <a:ext uri="{FF2B5EF4-FFF2-40B4-BE49-F238E27FC236}">
                <a16:creationId xmlns:a16="http://schemas.microsoft.com/office/drawing/2014/main" id="{CBAE4DA2-A844-0198-8CC9-1CE2114B6FF7}"/>
              </a:ext>
            </a:extLst>
          </p:cNvPr>
          <p:cNvSpPr txBox="1"/>
          <p:nvPr/>
        </p:nvSpPr>
        <p:spPr>
          <a:xfrm>
            <a:off x="979140" y="2240739"/>
            <a:ext cx="2125212" cy="707886"/>
          </a:xfrm>
          <a:prstGeom prst="rect">
            <a:avLst/>
          </a:prstGeom>
          <a:noFill/>
        </p:spPr>
        <p:txBody>
          <a:bodyPr wrap="square" rtlCol="0">
            <a:spAutoFit/>
          </a:bodyPr>
          <a:lstStyle/>
          <a:p>
            <a:pPr marL="0" algn="ctr" defTabSz="914400" rtl="1" eaLnBrk="1" latinLnBrk="0" hangingPunct="1"/>
            <a:r>
              <a:rPr lang="en-US" sz="2000" b="1" dirty="0">
                <a:latin typeface="SF Compact Text" pitchFamily="2" charset="77"/>
              </a:rPr>
              <a:t>REAL ESTATE PROPERTIES</a:t>
            </a:r>
          </a:p>
        </p:txBody>
      </p:sp>
      <p:sp>
        <p:nvSpPr>
          <p:cNvPr id="2" name="Rounded Rectangle 1">
            <a:extLst>
              <a:ext uri="{FF2B5EF4-FFF2-40B4-BE49-F238E27FC236}">
                <a16:creationId xmlns:a16="http://schemas.microsoft.com/office/drawing/2014/main" id="{BB424AD7-8C8E-F913-DFCA-EBCCE2F5A7EC}"/>
              </a:ext>
            </a:extLst>
          </p:cNvPr>
          <p:cNvSpPr/>
          <p:nvPr/>
        </p:nvSpPr>
        <p:spPr>
          <a:xfrm>
            <a:off x="567670" y="2134090"/>
            <a:ext cx="3017520" cy="4114800"/>
          </a:xfrm>
          <a:prstGeom prst="roundRect">
            <a:avLst>
              <a:gd name="adj" fmla="val 5959"/>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15" name="Title 3">
            <a:extLst>
              <a:ext uri="{FF2B5EF4-FFF2-40B4-BE49-F238E27FC236}">
                <a16:creationId xmlns:a16="http://schemas.microsoft.com/office/drawing/2014/main" id="{A6C0C640-092A-D6DD-C7CA-30CD4B5451C7}"/>
              </a:ext>
            </a:extLst>
          </p:cNvPr>
          <p:cNvSpPr>
            <a:spLocks noGrp="1"/>
          </p:cNvSpPr>
          <p:nvPr>
            <p:ph type="title"/>
          </p:nvPr>
        </p:nvSpPr>
        <p:spPr>
          <a:xfrm>
            <a:off x="533404" y="259109"/>
            <a:ext cx="11155680" cy="1325563"/>
          </a:xfrm>
        </p:spPr>
        <p:txBody>
          <a:bodyPr>
            <a:noAutofit/>
          </a:bodyPr>
          <a:lstStyle/>
          <a:p>
            <a:r>
              <a:rPr lang="en-US" sz="3600" dirty="0">
                <a:latin typeface="SF Compact Text" pitchFamily="2" charset="77"/>
              </a:rPr>
              <a:t>Real estate data collection, processing and presentation are our differentiators </a:t>
            </a:r>
          </a:p>
        </p:txBody>
      </p:sp>
      <p:grpSp>
        <p:nvGrpSpPr>
          <p:cNvPr id="14" name="Group 13">
            <a:extLst>
              <a:ext uri="{FF2B5EF4-FFF2-40B4-BE49-F238E27FC236}">
                <a16:creationId xmlns:a16="http://schemas.microsoft.com/office/drawing/2014/main" id="{2E7B79CB-5993-88AC-4703-839CEBCCDC9D}"/>
              </a:ext>
            </a:extLst>
          </p:cNvPr>
          <p:cNvGrpSpPr/>
          <p:nvPr/>
        </p:nvGrpSpPr>
        <p:grpSpPr>
          <a:xfrm>
            <a:off x="4330982" y="2728879"/>
            <a:ext cx="3502786" cy="3125084"/>
            <a:chOff x="2549412" y="2630661"/>
            <a:chExt cx="6439818" cy="5745418"/>
          </a:xfrm>
        </p:grpSpPr>
        <p:grpSp>
          <p:nvGrpSpPr>
            <p:cNvPr id="16" name="Group 15">
              <a:extLst>
                <a:ext uri="{FF2B5EF4-FFF2-40B4-BE49-F238E27FC236}">
                  <a16:creationId xmlns:a16="http://schemas.microsoft.com/office/drawing/2014/main" id="{C6F47279-E4A4-DCD5-2232-79107FC8D63F}"/>
                </a:ext>
              </a:extLst>
            </p:cNvPr>
            <p:cNvGrpSpPr/>
            <p:nvPr/>
          </p:nvGrpSpPr>
          <p:grpSpPr>
            <a:xfrm>
              <a:off x="2549412" y="2630661"/>
              <a:ext cx="6439818" cy="5745418"/>
              <a:chOff x="5752182" y="1114759"/>
              <a:chExt cx="6685748" cy="5964830"/>
            </a:xfrm>
          </p:grpSpPr>
          <p:pic>
            <p:nvPicPr>
              <p:cNvPr id="22" name="Computer Screen.psd" descr="Computer Screen.psd">
                <a:extLst>
                  <a:ext uri="{FF2B5EF4-FFF2-40B4-BE49-F238E27FC236}">
                    <a16:creationId xmlns:a16="http://schemas.microsoft.com/office/drawing/2014/main" id="{C3B8397D-F136-938D-0A73-00334F1F3761}"/>
                  </a:ext>
                </a:extLst>
              </p:cNvPr>
              <p:cNvPicPr>
                <a:picLocks noChangeAspect="1"/>
              </p:cNvPicPr>
              <p:nvPr/>
            </p:nvPicPr>
            <p:blipFill>
              <a:blip r:embed="rId3"/>
              <a:srcRect l="18611" t="22667" r="26723" b="9053"/>
              <a:stretch>
                <a:fillRect/>
              </a:stretch>
            </p:blipFill>
            <p:spPr>
              <a:xfrm>
                <a:off x="5752182" y="1114759"/>
                <a:ext cx="6685748" cy="5964830"/>
              </a:xfrm>
              <a:prstGeom prst="rect">
                <a:avLst/>
              </a:prstGeom>
              <a:ln w="12700" cap="flat">
                <a:noFill/>
                <a:miter lim="400000"/>
              </a:ln>
              <a:effectLst/>
            </p:spPr>
          </p:pic>
          <p:pic>
            <p:nvPicPr>
              <p:cNvPr id="23" name="Picture 22">
                <a:extLst>
                  <a:ext uri="{FF2B5EF4-FFF2-40B4-BE49-F238E27FC236}">
                    <a16:creationId xmlns:a16="http://schemas.microsoft.com/office/drawing/2014/main" id="{CFAF7AFE-4843-AA8A-E9A0-9ED3F2F42060}"/>
                  </a:ext>
                </a:extLst>
              </p:cNvPr>
              <p:cNvPicPr>
                <a:picLocks noChangeAspect="1"/>
              </p:cNvPicPr>
              <p:nvPr/>
            </p:nvPicPr>
            <p:blipFill>
              <a:blip r:embed="rId4"/>
              <a:stretch>
                <a:fillRect/>
              </a:stretch>
            </p:blipFill>
            <p:spPr>
              <a:xfrm>
                <a:off x="6898781" y="1807487"/>
                <a:ext cx="4523126" cy="2515132"/>
              </a:xfrm>
              <a:prstGeom prst="rect">
                <a:avLst/>
              </a:prstGeom>
            </p:spPr>
          </p:pic>
          <p:pic>
            <p:nvPicPr>
              <p:cNvPr id="27" name="Picture 26">
                <a:extLst>
                  <a:ext uri="{FF2B5EF4-FFF2-40B4-BE49-F238E27FC236}">
                    <a16:creationId xmlns:a16="http://schemas.microsoft.com/office/drawing/2014/main" id="{D599E12D-6F24-3DDE-5606-78344CF6A42D}"/>
                  </a:ext>
                </a:extLst>
              </p:cNvPr>
              <p:cNvPicPr>
                <a:picLocks noChangeAspect="1"/>
              </p:cNvPicPr>
              <p:nvPr/>
            </p:nvPicPr>
            <p:blipFill>
              <a:blip r:embed="rId5"/>
              <a:stretch>
                <a:fillRect/>
              </a:stretch>
            </p:blipFill>
            <p:spPr>
              <a:xfrm>
                <a:off x="9057954" y="4552361"/>
                <a:ext cx="279400" cy="215900"/>
              </a:xfrm>
              <a:prstGeom prst="rect">
                <a:avLst/>
              </a:prstGeom>
            </p:spPr>
          </p:pic>
        </p:grpSp>
        <p:pic>
          <p:nvPicPr>
            <p:cNvPr id="17" name="Picture 16">
              <a:extLst>
                <a:ext uri="{FF2B5EF4-FFF2-40B4-BE49-F238E27FC236}">
                  <a16:creationId xmlns:a16="http://schemas.microsoft.com/office/drawing/2014/main" id="{51639263-D70D-1E58-794D-CD916193921F}"/>
                </a:ext>
              </a:extLst>
            </p:cNvPr>
            <p:cNvPicPr>
              <a:picLocks noChangeAspect="1"/>
            </p:cNvPicPr>
            <p:nvPr/>
          </p:nvPicPr>
          <p:blipFill>
            <a:blip r:embed="rId6"/>
            <a:stretch>
              <a:fillRect/>
            </a:stretch>
          </p:blipFill>
          <p:spPr>
            <a:xfrm>
              <a:off x="2929228" y="4509215"/>
              <a:ext cx="1730779" cy="3348682"/>
            </a:xfrm>
            <a:prstGeom prst="rect">
              <a:avLst/>
            </a:prstGeom>
          </p:spPr>
        </p:pic>
        <p:pic>
          <p:nvPicPr>
            <p:cNvPr id="21" name="Picture 20">
              <a:extLst>
                <a:ext uri="{FF2B5EF4-FFF2-40B4-BE49-F238E27FC236}">
                  <a16:creationId xmlns:a16="http://schemas.microsoft.com/office/drawing/2014/main" id="{AD76ED41-CF99-6F27-F07F-C83F60038B7C}"/>
                </a:ext>
              </a:extLst>
            </p:cNvPr>
            <p:cNvPicPr>
              <a:picLocks noChangeAspect="1"/>
            </p:cNvPicPr>
            <p:nvPr/>
          </p:nvPicPr>
          <p:blipFill>
            <a:blip r:embed="rId7"/>
            <a:stretch>
              <a:fillRect/>
            </a:stretch>
          </p:blipFill>
          <p:spPr>
            <a:xfrm>
              <a:off x="6905096" y="4586501"/>
              <a:ext cx="1584450" cy="3194109"/>
            </a:xfrm>
            <a:prstGeom prst="rect">
              <a:avLst/>
            </a:prstGeom>
          </p:spPr>
        </p:pic>
      </p:grpSp>
      <p:sp>
        <p:nvSpPr>
          <p:cNvPr id="4" name="Right Arrow 3">
            <a:extLst>
              <a:ext uri="{FF2B5EF4-FFF2-40B4-BE49-F238E27FC236}">
                <a16:creationId xmlns:a16="http://schemas.microsoft.com/office/drawing/2014/main" id="{5F0BA07B-DFD7-1DE9-B8AF-5E69B271FCA8}"/>
              </a:ext>
            </a:extLst>
          </p:cNvPr>
          <p:cNvSpPr/>
          <p:nvPr/>
        </p:nvSpPr>
        <p:spPr>
          <a:xfrm>
            <a:off x="3367279" y="3552898"/>
            <a:ext cx="941695" cy="682979"/>
          </a:xfrm>
          <a:prstGeom prst="rightArrow">
            <a:avLst>
              <a:gd name="adj1" fmla="val 50000"/>
              <a:gd name="adj2" fmla="val 31984"/>
            </a:avLst>
          </a:prstGeom>
          <a:solidFill>
            <a:srgbClr val="03A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64BEEB36-3412-D936-BF99-50956C947DB6}"/>
              </a:ext>
            </a:extLst>
          </p:cNvPr>
          <p:cNvSpPr/>
          <p:nvPr/>
        </p:nvSpPr>
        <p:spPr>
          <a:xfrm flipH="1">
            <a:off x="7822499" y="3552898"/>
            <a:ext cx="941695" cy="682979"/>
          </a:xfrm>
          <a:prstGeom prst="rightArrow">
            <a:avLst>
              <a:gd name="adj1" fmla="val 50000"/>
              <a:gd name="adj2" fmla="val 31984"/>
            </a:avLst>
          </a:prstGeom>
          <a:solidFill>
            <a:srgbClr val="03A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a16="http://schemas.microsoft.com/office/drawing/2014/main" id="{B5F0C808-F242-E34A-5DA8-45DCF2A1C01B}"/>
              </a:ext>
            </a:extLst>
          </p:cNvPr>
          <p:cNvSpPr>
            <a:spLocks noEditPoints="1"/>
          </p:cNvSpPr>
          <p:nvPr/>
        </p:nvSpPr>
        <p:spPr bwMode="auto">
          <a:xfrm>
            <a:off x="9872271" y="1734476"/>
            <a:ext cx="313130" cy="336880"/>
          </a:xfrm>
          <a:custGeom>
            <a:avLst/>
            <a:gdLst>
              <a:gd name="T0" fmla="*/ 268 w 315"/>
              <a:gd name="T1" fmla="*/ 31 h 314"/>
              <a:gd name="T2" fmla="*/ 268 w 315"/>
              <a:gd name="T3" fmla="*/ 0 h 314"/>
              <a:gd name="T4" fmla="*/ 237 w 315"/>
              <a:gd name="T5" fmla="*/ 0 h 314"/>
              <a:gd name="T6" fmla="*/ 237 w 315"/>
              <a:gd name="T7" fmla="*/ 31 h 314"/>
              <a:gd name="T8" fmla="*/ 189 w 315"/>
              <a:gd name="T9" fmla="*/ 31 h 314"/>
              <a:gd name="T10" fmla="*/ 189 w 315"/>
              <a:gd name="T11" fmla="*/ 157 h 314"/>
              <a:gd name="T12" fmla="*/ 126 w 315"/>
              <a:gd name="T13" fmla="*/ 157 h 314"/>
              <a:gd name="T14" fmla="*/ 126 w 315"/>
              <a:gd name="T15" fmla="*/ 31 h 314"/>
              <a:gd name="T16" fmla="*/ 79 w 315"/>
              <a:gd name="T17" fmla="*/ 31 h 314"/>
              <a:gd name="T18" fmla="*/ 79 w 315"/>
              <a:gd name="T19" fmla="*/ 0 h 314"/>
              <a:gd name="T20" fmla="*/ 48 w 315"/>
              <a:gd name="T21" fmla="*/ 0 h 314"/>
              <a:gd name="T22" fmla="*/ 48 w 315"/>
              <a:gd name="T23" fmla="*/ 31 h 314"/>
              <a:gd name="T24" fmla="*/ 0 w 315"/>
              <a:gd name="T25" fmla="*/ 31 h 314"/>
              <a:gd name="T26" fmla="*/ 0 w 315"/>
              <a:gd name="T27" fmla="*/ 314 h 314"/>
              <a:gd name="T28" fmla="*/ 126 w 315"/>
              <a:gd name="T29" fmla="*/ 314 h 314"/>
              <a:gd name="T30" fmla="*/ 126 w 315"/>
              <a:gd name="T31" fmla="*/ 267 h 314"/>
              <a:gd name="T32" fmla="*/ 189 w 315"/>
              <a:gd name="T33" fmla="*/ 267 h 314"/>
              <a:gd name="T34" fmla="*/ 189 w 315"/>
              <a:gd name="T35" fmla="*/ 314 h 314"/>
              <a:gd name="T36" fmla="*/ 315 w 315"/>
              <a:gd name="T37" fmla="*/ 314 h 314"/>
              <a:gd name="T38" fmla="*/ 315 w 315"/>
              <a:gd name="T39" fmla="*/ 31 h 314"/>
              <a:gd name="T40" fmla="*/ 268 w 315"/>
              <a:gd name="T41" fmla="*/ 31 h 314"/>
              <a:gd name="T42" fmla="*/ 79 w 315"/>
              <a:gd name="T43" fmla="*/ 267 h 314"/>
              <a:gd name="T44" fmla="*/ 48 w 315"/>
              <a:gd name="T45" fmla="*/ 267 h 314"/>
              <a:gd name="T46" fmla="*/ 48 w 315"/>
              <a:gd name="T47" fmla="*/ 236 h 314"/>
              <a:gd name="T48" fmla="*/ 79 w 315"/>
              <a:gd name="T49" fmla="*/ 236 h 314"/>
              <a:gd name="T50" fmla="*/ 79 w 315"/>
              <a:gd name="T51" fmla="*/ 267 h 314"/>
              <a:gd name="T52" fmla="*/ 79 w 315"/>
              <a:gd name="T53" fmla="*/ 188 h 314"/>
              <a:gd name="T54" fmla="*/ 48 w 315"/>
              <a:gd name="T55" fmla="*/ 188 h 314"/>
              <a:gd name="T56" fmla="*/ 48 w 315"/>
              <a:gd name="T57" fmla="*/ 157 h 314"/>
              <a:gd name="T58" fmla="*/ 79 w 315"/>
              <a:gd name="T59" fmla="*/ 157 h 314"/>
              <a:gd name="T60" fmla="*/ 79 w 315"/>
              <a:gd name="T61" fmla="*/ 188 h 314"/>
              <a:gd name="T62" fmla="*/ 79 w 315"/>
              <a:gd name="T63" fmla="*/ 110 h 314"/>
              <a:gd name="T64" fmla="*/ 48 w 315"/>
              <a:gd name="T65" fmla="*/ 110 h 314"/>
              <a:gd name="T66" fmla="*/ 48 w 315"/>
              <a:gd name="T67" fmla="*/ 79 h 314"/>
              <a:gd name="T68" fmla="*/ 79 w 315"/>
              <a:gd name="T69" fmla="*/ 79 h 314"/>
              <a:gd name="T70" fmla="*/ 79 w 315"/>
              <a:gd name="T71" fmla="*/ 110 h 314"/>
              <a:gd name="T72" fmla="*/ 189 w 315"/>
              <a:gd name="T73" fmla="*/ 236 h 314"/>
              <a:gd name="T74" fmla="*/ 126 w 315"/>
              <a:gd name="T75" fmla="*/ 236 h 314"/>
              <a:gd name="T76" fmla="*/ 126 w 315"/>
              <a:gd name="T77" fmla="*/ 188 h 314"/>
              <a:gd name="T78" fmla="*/ 189 w 315"/>
              <a:gd name="T79" fmla="*/ 188 h 314"/>
              <a:gd name="T80" fmla="*/ 189 w 315"/>
              <a:gd name="T81" fmla="*/ 236 h 314"/>
              <a:gd name="T82" fmla="*/ 268 w 315"/>
              <a:gd name="T83" fmla="*/ 267 h 314"/>
              <a:gd name="T84" fmla="*/ 237 w 315"/>
              <a:gd name="T85" fmla="*/ 267 h 314"/>
              <a:gd name="T86" fmla="*/ 237 w 315"/>
              <a:gd name="T87" fmla="*/ 236 h 314"/>
              <a:gd name="T88" fmla="*/ 268 w 315"/>
              <a:gd name="T89" fmla="*/ 236 h 314"/>
              <a:gd name="T90" fmla="*/ 268 w 315"/>
              <a:gd name="T91" fmla="*/ 267 h 314"/>
              <a:gd name="T92" fmla="*/ 268 w 315"/>
              <a:gd name="T93" fmla="*/ 188 h 314"/>
              <a:gd name="T94" fmla="*/ 237 w 315"/>
              <a:gd name="T95" fmla="*/ 188 h 314"/>
              <a:gd name="T96" fmla="*/ 237 w 315"/>
              <a:gd name="T97" fmla="*/ 157 h 314"/>
              <a:gd name="T98" fmla="*/ 268 w 315"/>
              <a:gd name="T99" fmla="*/ 157 h 314"/>
              <a:gd name="T100" fmla="*/ 268 w 315"/>
              <a:gd name="T101" fmla="*/ 188 h 314"/>
              <a:gd name="T102" fmla="*/ 268 w 315"/>
              <a:gd name="T103" fmla="*/ 110 h 314"/>
              <a:gd name="T104" fmla="*/ 237 w 315"/>
              <a:gd name="T105" fmla="*/ 110 h 314"/>
              <a:gd name="T106" fmla="*/ 237 w 315"/>
              <a:gd name="T107" fmla="*/ 79 h 314"/>
              <a:gd name="T108" fmla="*/ 268 w 315"/>
              <a:gd name="T109" fmla="*/ 79 h 314"/>
              <a:gd name="T110" fmla="*/ 268 w 315"/>
              <a:gd name="T111" fmla="*/ 11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 h="314">
                <a:moveTo>
                  <a:pt x="268" y="31"/>
                </a:moveTo>
                <a:lnTo>
                  <a:pt x="268" y="0"/>
                </a:lnTo>
                <a:lnTo>
                  <a:pt x="237" y="0"/>
                </a:lnTo>
                <a:lnTo>
                  <a:pt x="237" y="31"/>
                </a:lnTo>
                <a:lnTo>
                  <a:pt x="189" y="31"/>
                </a:lnTo>
                <a:lnTo>
                  <a:pt x="189" y="157"/>
                </a:lnTo>
                <a:lnTo>
                  <a:pt x="126" y="157"/>
                </a:lnTo>
                <a:lnTo>
                  <a:pt x="126" y="31"/>
                </a:lnTo>
                <a:lnTo>
                  <a:pt x="79" y="31"/>
                </a:lnTo>
                <a:lnTo>
                  <a:pt x="79" y="0"/>
                </a:lnTo>
                <a:lnTo>
                  <a:pt x="48" y="0"/>
                </a:lnTo>
                <a:lnTo>
                  <a:pt x="48" y="31"/>
                </a:lnTo>
                <a:lnTo>
                  <a:pt x="0" y="31"/>
                </a:lnTo>
                <a:lnTo>
                  <a:pt x="0" y="314"/>
                </a:lnTo>
                <a:lnTo>
                  <a:pt x="126" y="314"/>
                </a:lnTo>
                <a:lnTo>
                  <a:pt x="126" y="267"/>
                </a:lnTo>
                <a:lnTo>
                  <a:pt x="189" y="267"/>
                </a:lnTo>
                <a:lnTo>
                  <a:pt x="189" y="314"/>
                </a:lnTo>
                <a:lnTo>
                  <a:pt x="315" y="314"/>
                </a:lnTo>
                <a:lnTo>
                  <a:pt x="315" y="31"/>
                </a:lnTo>
                <a:lnTo>
                  <a:pt x="268" y="31"/>
                </a:lnTo>
                <a:close/>
                <a:moveTo>
                  <a:pt x="79" y="267"/>
                </a:moveTo>
                <a:lnTo>
                  <a:pt x="48" y="267"/>
                </a:lnTo>
                <a:lnTo>
                  <a:pt x="48" y="236"/>
                </a:lnTo>
                <a:lnTo>
                  <a:pt x="79" y="236"/>
                </a:lnTo>
                <a:lnTo>
                  <a:pt x="79" y="267"/>
                </a:lnTo>
                <a:close/>
                <a:moveTo>
                  <a:pt x="79" y="188"/>
                </a:moveTo>
                <a:lnTo>
                  <a:pt x="48" y="188"/>
                </a:lnTo>
                <a:lnTo>
                  <a:pt x="48" y="157"/>
                </a:lnTo>
                <a:lnTo>
                  <a:pt x="79" y="157"/>
                </a:lnTo>
                <a:lnTo>
                  <a:pt x="79" y="188"/>
                </a:lnTo>
                <a:close/>
                <a:moveTo>
                  <a:pt x="79" y="110"/>
                </a:moveTo>
                <a:lnTo>
                  <a:pt x="48" y="110"/>
                </a:lnTo>
                <a:lnTo>
                  <a:pt x="48" y="79"/>
                </a:lnTo>
                <a:lnTo>
                  <a:pt x="79" y="79"/>
                </a:lnTo>
                <a:lnTo>
                  <a:pt x="79" y="110"/>
                </a:lnTo>
                <a:close/>
                <a:moveTo>
                  <a:pt x="189" y="236"/>
                </a:moveTo>
                <a:lnTo>
                  <a:pt x="126" y="236"/>
                </a:lnTo>
                <a:lnTo>
                  <a:pt x="126" y="188"/>
                </a:lnTo>
                <a:lnTo>
                  <a:pt x="189" y="188"/>
                </a:lnTo>
                <a:lnTo>
                  <a:pt x="189" y="236"/>
                </a:lnTo>
                <a:close/>
                <a:moveTo>
                  <a:pt x="268" y="267"/>
                </a:moveTo>
                <a:lnTo>
                  <a:pt x="237" y="267"/>
                </a:lnTo>
                <a:lnTo>
                  <a:pt x="237" y="236"/>
                </a:lnTo>
                <a:lnTo>
                  <a:pt x="268" y="236"/>
                </a:lnTo>
                <a:lnTo>
                  <a:pt x="268" y="267"/>
                </a:lnTo>
                <a:close/>
                <a:moveTo>
                  <a:pt x="268" y="188"/>
                </a:moveTo>
                <a:lnTo>
                  <a:pt x="237" y="188"/>
                </a:lnTo>
                <a:lnTo>
                  <a:pt x="237" y="157"/>
                </a:lnTo>
                <a:lnTo>
                  <a:pt x="268" y="157"/>
                </a:lnTo>
                <a:lnTo>
                  <a:pt x="268" y="188"/>
                </a:lnTo>
                <a:close/>
                <a:moveTo>
                  <a:pt x="268" y="110"/>
                </a:moveTo>
                <a:lnTo>
                  <a:pt x="237" y="110"/>
                </a:lnTo>
                <a:lnTo>
                  <a:pt x="237" y="79"/>
                </a:lnTo>
                <a:lnTo>
                  <a:pt x="268" y="79"/>
                </a:lnTo>
                <a:lnTo>
                  <a:pt x="268"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6">
            <a:extLst>
              <a:ext uri="{FF2B5EF4-FFF2-40B4-BE49-F238E27FC236}">
                <a16:creationId xmlns:a16="http://schemas.microsoft.com/office/drawing/2014/main" id="{A0EF168C-7EBD-ADCF-945D-8442AFDA64F9}"/>
              </a:ext>
            </a:extLst>
          </p:cNvPr>
          <p:cNvSpPr>
            <a:spLocks noEditPoints="1"/>
          </p:cNvSpPr>
          <p:nvPr/>
        </p:nvSpPr>
        <p:spPr bwMode="auto">
          <a:xfrm>
            <a:off x="1898628" y="1697073"/>
            <a:ext cx="354971" cy="360184"/>
          </a:xfrm>
          <a:custGeom>
            <a:avLst/>
            <a:gdLst>
              <a:gd name="T0" fmla="*/ 343 w 361"/>
              <a:gd name="T1" fmla="*/ 324 h 360"/>
              <a:gd name="T2" fmla="*/ 343 w 361"/>
              <a:gd name="T3" fmla="*/ 168 h 360"/>
              <a:gd name="T4" fmla="*/ 199 w 361"/>
              <a:gd name="T5" fmla="*/ 96 h 360"/>
              <a:gd name="T6" fmla="*/ 199 w 361"/>
              <a:gd name="T7" fmla="*/ 0 h 360"/>
              <a:gd name="T8" fmla="*/ 18 w 361"/>
              <a:gd name="T9" fmla="*/ 90 h 360"/>
              <a:gd name="T10" fmla="*/ 18 w 361"/>
              <a:gd name="T11" fmla="*/ 324 h 360"/>
              <a:gd name="T12" fmla="*/ 0 w 361"/>
              <a:gd name="T13" fmla="*/ 324 h 360"/>
              <a:gd name="T14" fmla="*/ 0 w 361"/>
              <a:gd name="T15" fmla="*/ 360 h 360"/>
              <a:gd name="T16" fmla="*/ 361 w 361"/>
              <a:gd name="T17" fmla="*/ 360 h 360"/>
              <a:gd name="T18" fmla="*/ 361 w 361"/>
              <a:gd name="T19" fmla="*/ 324 h 360"/>
              <a:gd name="T20" fmla="*/ 343 w 361"/>
              <a:gd name="T21" fmla="*/ 324 h 360"/>
              <a:gd name="T22" fmla="*/ 127 w 361"/>
              <a:gd name="T23" fmla="*/ 306 h 360"/>
              <a:gd name="T24" fmla="*/ 91 w 361"/>
              <a:gd name="T25" fmla="*/ 306 h 360"/>
              <a:gd name="T26" fmla="*/ 91 w 361"/>
              <a:gd name="T27" fmla="*/ 270 h 360"/>
              <a:gd name="T28" fmla="*/ 127 w 361"/>
              <a:gd name="T29" fmla="*/ 270 h 360"/>
              <a:gd name="T30" fmla="*/ 127 w 361"/>
              <a:gd name="T31" fmla="*/ 306 h 360"/>
              <a:gd name="T32" fmla="*/ 127 w 361"/>
              <a:gd name="T33" fmla="*/ 234 h 360"/>
              <a:gd name="T34" fmla="*/ 91 w 361"/>
              <a:gd name="T35" fmla="*/ 234 h 360"/>
              <a:gd name="T36" fmla="*/ 91 w 361"/>
              <a:gd name="T37" fmla="*/ 198 h 360"/>
              <a:gd name="T38" fmla="*/ 127 w 361"/>
              <a:gd name="T39" fmla="*/ 198 h 360"/>
              <a:gd name="T40" fmla="*/ 127 w 361"/>
              <a:gd name="T41" fmla="*/ 234 h 360"/>
              <a:gd name="T42" fmla="*/ 127 w 361"/>
              <a:gd name="T43" fmla="*/ 162 h 360"/>
              <a:gd name="T44" fmla="*/ 91 w 361"/>
              <a:gd name="T45" fmla="*/ 162 h 360"/>
              <a:gd name="T46" fmla="*/ 91 w 361"/>
              <a:gd name="T47" fmla="*/ 126 h 360"/>
              <a:gd name="T48" fmla="*/ 127 w 361"/>
              <a:gd name="T49" fmla="*/ 126 h 360"/>
              <a:gd name="T50" fmla="*/ 127 w 361"/>
              <a:gd name="T51" fmla="*/ 162 h 360"/>
              <a:gd name="T52" fmla="*/ 271 w 361"/>
              <a:gd name="T53" fmla="*/ 306 h 360"/>
              <a:gd name="T54" fmla="*/ 235 w 361"/>
              <a:gd name="T55" fmla="*/ 306 h 360"/>
              <a:gd name="T56" fmla="*/ 235 w 361"/>
              <a:gd name="T57" fmla="*/ 270 h 360"/>
              <a:gd name="T58" fmla="*/ 271 w 361"/>
              <a:gd name="T59" fmla="*/ 270 h 360"/>
              <a:gd name="T60" fmla="*/ 271 w 361"/>
              <a:gd name="T61" fmla="*/ 306 h 360"/>
              <a:gd name="T62" fmla="*/ 271 w 361"/>
              <a:gd name="T63" fmla="*/ 234 h 360"/>
              <a:gd name="T64" fmla="*/ 235 w 361"/>
              <a:gd name="T65" fmla="*/ 234 h 360"/>
              <a:gd name="T66" fmla="*/ 235 w 361"/>
              <a:gd name="T67" fmla="*/ 198 h 360"/>
              <a:gd name="T68" fmla="*/ 271 w 361"/>
              <a:gd name="T69" fmla="*/ 198 h 360"/>
              <a:gd name="T70" fmla="*/ 271 w 361"/>
              <a:gd name="T71" fmla="*/ 23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1" h="360">
                <a:moveTo>
                  <a:pt x="343" y="324"/>
                </a:moveTo>
                <a:lnTo>
                  <a:pt x="343" y="168"/>
                </a:lnTo>
                <a:lnTo>
                  <a:pt x="199" y="96"/>
                </a:lnTo>
                <a:lnTo>
                  <a:pt x="199" y="0"/>
                </a:lnTo>
                <a:lnTo>
                  <a:pt x="18" y="90"/>
                </a:lnTo>
                <a:lnTo>
                  <a:pt x="18" y="324"/>
                </a:lnTo>
                <a:lnTo>
                  <a:pt x="0" y="324"/>
                </a:lnTo>
                <a:lnTo>
                  <a:pt x="0" y="360"/>
                </a:lnTo>
                <a:lnTo>
                  <a:pt x="361" y="360"/>
                </a:lnTo>
                <a:lnTo>
                  <a:pt x="361" y="324"/>
                </a:lnTo>
                <a:lnTo>
                  <a:pt x="343" y="324"/>
                </a:lnTo>
                <a:close/>
                <a:moveTo>
                  <a:pt x="127" y="306"/>
                </a:moveTo>
                <a:lnTo>
                  <a:pt x="91" y="306"/>
                </a:lnTo>
                <a:lnTo>
                  <a:pt x="91" y="270"/>
                </a:lnTo>
                <a:lnTo>
                  <a:pt x="127" y="270"/>
                </a:lnTo>
                <a:lnTo>
                  <a:pt x="127" y="306"/>
                </a:lnTo>
                <a:close/>
                <a:moveTo>
                  <a:pt x="127" y="234"/>
                </a:moveTo>
                <a:lnTo>
                  <a:pt x="91" y="234"/>
                </a:lnTo>
                <a:lnTo>
                  <a:pt x="91" y="198"/>
                </a:lnTo>
                <a:lnTo>
                  <a:pt x="127" y="198"/>
                </a:lnTo>
                <a:lnTo>
                  <a:pt x="127" y="234"/>
                </a:lnTo>
                <a:close/>
                <a:moveTo>
                  <a:pt x="127" y="162"/>
                </a:moveTo>
                <a:lnTo>
                  <a:pt x="91" y="162"/>
                </a:lnTo>
                <a:lnTo>
                  <a:pt x="91" y="126"/>
                </a:lnTo>
                <a:lnTo>
                  <a:pt x="127" y="126"/>
                </a:lnTo>
                <a:lnTo>
                  <a:pt x="127" y="162"/>
                </a:lnTo>
                <a:close/>
                <a:moveTo>
                  <a:pt x="271" y="306"/>
                </a:moveTo>
                <a:lnTo>
                  <a:pt x="235" y="306"/>
                </a:lnTo>
                <a:lnTo>
                  <a:pt x="235" y="270"/>
                </a:lnTo>
                <a:lnTo>
                  <a:pt x="271" y="270"/>
                </a:lnTo>
                <a:lnTo>
                  <a:pt x="271" y="306"/>
                </a:lnTo>
                <a:close/>
                <a:moveTo>
                  <a:pt x="271" y="234"/>
                </a:moveTo>
                <a:lnTo>
                  <a:pt x="235" y="234"/>
                </a:lnTo>
                <a:lnTo>
                  <a:pt x="235" y="198"/>
                </a:lnTo>
                <a:lnTo>
                  <a:pt x="271" y="198"/>
                </a:lnTo>
                <a:lnTo>
                  <a:pt x="271" y="2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a:solidFill>
                <a:schemeClr val="bg1"/>
              </a:solidFill>
            </a:endParaRPr>
          </a:p>
        </p:txBody>
      </p:sp>
    </p:spTree>
    <p:extLst>
      <p:ext uri="{BB962C8B-B14F-4D97-AF65-F5344CB8AC3E}">
        <p14:creationId xmlns:p14="http://schemas.microsoft.com/office/powerpoint/2010/main" val="3576201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D553844B-4468-84F6-0F9F-266855133ED2}"/>
              </a:ext>
            </a:extLst>
          </p:cNvPr>
          <p:cNvSpPr txBox="1"/>
          <p:nvPr/>
        </p:nvSpPr>
        <p:spPr>
          <a:xfrm>
            <a:off x="1357807" y="3606208"/>
            <a:ext cx="2011679" cy="923330"/>
          </a:xfrm>
          <a:prstGeom prst="rect">
            <a:avLst/>
          </a:prstGeom>
          <a:noFill/>
        </p:spPr>
        <p:txBody>
          <a:bodyPr wrap="square" rtlCol="0">
            <a:spAutoFit/>
          </a:bodyPr>
          <a:lstStyle/>
          <a:p>
            <a:pPr marL="0" defTabSz="914400" rtl="1" eaLnBrk="1" latinLnBrk="0" hangingPunct="1"/>
            <a:r>
              <a:rPr lang="en-US" dirty="0">
                <a:latin typeface="SF Compact Text" pitchFamily="2" charset="77"/>
              </a:rPr>
              <a:t>Full </a:t>
            </a:r>
            <a:r>
              <a:rPr lang="en-US" b="1" dirty="0">
                <a:solidFill>
                  <a:srgbClr val="03A699"/>
                </a:solidFill>
                <a:latin typeface="SF Compact Text" pitchFamily="2" charset="77"/>
              </a:rPr>
              <a:t>visibility</a:t>
            </a:r>
            <a:r>
              <a:rPr lang="en-US" dirty="0">
                <a:latin typeface="SF Compact Text" pitchFamily="2" charset="77"/>
              </a:rPr>
              <a:t> of listing details</a:t>
            </a:r>
          </a:p>
        </p:txBody>
      </p:sp>
      <p:sp>
        <p:nvSpPr>
          <p:cNvPr id="23" name="TextBox 22">
            <a:extLst>
              <a:ext uri="{FF2B5EF4-FFF2-40B4-BE49-F238E27FC236}">
                <a16:creationId xmlns:a16="http://schemas.microsoft.com/office/drawing/2014/main" id="{1463D41B-29A8-BDDD-A853-75E41A47EBFF}"/>
              </a:ext>
            </a:extLst>
          </p:cNvPr>
          <p:cNvSpPr txBox="1"/>
          <p:nvPr/>
        </p:nvSpPr>
        <p:spPr>
          <a:xfrm>
            <a:off x="1359469" y="5597944"/>
            <a:ext cx="2174752" cy="646331"/>
          </a:xfrm>
          <a:prstGeom prst="rect">
            <a:avLst/>
          </a:prstGeom>
          <a:noFill/>
        </p:spPr>
        <p:txBody>
          <a:bodyPr wrap="square" rtlCol="0">
            <a:spAutoFit/>
          </a:bodyPr>
          <a:lstStyle/>
          <a:p>
            <a:pPr marL="0" defTabSz="914400" rtl="1" eaLnBrk="1" latinLnBrk="0" hangingPunct="1"/>
            <a:r>
              <a:rPr lang="en-US" b="1" dirty="0">
                <a:solidFill>
                  <a:srgbClr val="03A699"/>
                </a:solidFill>
                <a:latin typeface="SF Compact Text" pitchFamily="2" charset="77"/>
              </a:rPr>
              <a:t>Price/m</a:t>
            </a:r>
            <a:r>
              <a:rPr lang="en-US" b="1" baseline="30000" dirty="0">
                <a:solidFill>
                  <a:srgbClr val="03A699"/>
                </a:solidFill>
                <a:latin typeface="SF Compact Text" pitchFamily="2" charset="77"/>
              </a:rPr>
              <a:t>2</a:t>
            </a:r>
            <a:r>
              <a:rPr lang="en-US" b="1" dirty="0">
                <a:solidFill>
                  <a:srgbClr val="03A699"/>
                </a:solidFill>
                <a:latin typeface="SF Compact Text" pitchFamily="2" charset="77"/>
              </a:rPr>
              <a:t> </a:t>
            </a:r>
            <a:r>
              <a:rPr lang="en-US" dirty="0">
                <a:latin typeface="SF Compact Text" pitchFamily="2" charset="77"/>
              </a:rPr>
              <a:t>in the neighborhood</a:t>
            </a:r>
          </a:p>
        </p:txBody>
      </p:sp>
      <p:sp>
        <p:nvSpPr>
          <p:cNvPr id="11" name="TextBox 10">
            <a:extLst>
              <a:ext uri="{FF2B5EF4-FFF2-40B4-BE49-F238E27FC236}">
                <a16:creationId xmlns:a16="http://schemas.microsoft.com/office/drawing/2014/main" id="{6923F721-56EF-57BD-A8D8-DA30D62E9245}"/>
              </a:ext>
            </a:extLst>
          </p:cNvPr>
          <p:cNvSpPr txBox="1"/>
          <p:nvPr/>
        </p:nvSpPr>
        <p:spPr>
          <a:xfrm>
            <a:off x="8978292" y="2483352"/>
            <a:ext cx="2697871" cy="646331"/>
          </a:xfrm>
          <a:prstGeom prst="rect">
            <a:avLst/>
          </a:prstGeom>
          <a:noFill/>
        </p:spPr>
        <p:txBody>
          <a:bodyPr wrap="square" rtlCol="0">
            <a:spAutoFit/>
          </a:bodyPr>
          <a:lstStyle/>
          <a:p>
            <a:pPr marL="0" defTabSz="914400" rtl="1" eaLnBrk="1" latinLnBrk="0" hangingPunct="1"/>
            <a:r>
              <a:rPr lang="en-US" b="1" dirty="0">
                <a:solidFill>
                  <a:srgbClr val="03A699"/>
                </a:solidFill>
                <a:latin typeface="SF Compact Text" pitchFamily="2" charset="77"/>
              </a:rPr>
              <a:t>Integration</a:t>
            </a:r>
            <a:r>
              <a:rPr lang="en-US" dirty="0">
                <a:latin typeface="SF Compact Text" pitchFamily="2" charset="77"/>
              </a:rPr>
              <a:t> with the land department</a:t>
            </a:r>
          </a:p>
        </p:txBody>
      </p:sp>
      <p:sp>
        <p:nvSpPr>
          <p:cNvPr id="12" name="TextBox 11">
            <a:extLst>
              <a:ext uri="{FF2B5EF4-FFF2-40B4-BE49-F238E27FC236}">
                <a16:creationId xmlns:a16="http://schemas.microsoft.com/office/drawing/2014/main" id="{7F9E771F-5CC4-60BE-34E9-C6C6033B0D22}"/>
              </a:ext>
            </a:extLst>
          </p:cNvPr>
          <p:cNvSpPr txBox="1"/>
          <p:nvPr/>
        </p:nvSpPr>
        <p:spPr>
          <a:xfrm>
            <a:off x="8988745" y="4081608"/>
            <a:ext cx="2264801" cy="646331"/>
          </a:xfrm>
          <a:prstGeom prst="rect">
            <a:avLst/>
          </a:prstGeom>
          <a:noFill/>
        </p:spPr>
        <p:txBody>
          <a:bodyPr wrap="square" rtlCol="0">
            <a:spAutoFit/>
          </a:bodyPr>
          <a:lstStyle/>
          <a:p>
            <a:pPr marL="0" defTabSz="914400" rtl="1" eaLnBrk="1" latinLnBrk="0" hangingPunct="1"/>
            <a:r>
              <a:rPr lang="en-US" dirty="0">
                <a:latin typeface="SF Compact Text" pitchFamily="2" charset="77"/>
              </a:rPr>
              <a:t>Inquire and apply for a </a:t>
            </a:r>
            <a:r>
              <a:rPr lang="en-US" b="1" dirty="0">
                <a:solidFill>
                  <a:srgbClr val="03A699"/>
                </a:solidFill>
                <a:latin typeface="SF Compact Text" pitchFamily="2" charset="77"/>
              </a:rPr>
              <a:t>mortgage</a:t>
            </a:r>
          </a:p>
        </p:txBody>
      </p:sp>
      <p:sp>
        <p:nvSpPr>
          <p:cNvPr id="13" name="TextBox 12">
            <a:extLst>
              <a:ext uri="{FF2B5EF4-FFF2-40B4-BE49-F238E27FC236}">
                <a16:creationId xmlns:a16="http://schemas.microsoft.com/office/drawing/2014/main" id="{E58FE13B-D1F7-309D-D5FC-C6AB86F3812C}"/>
              </a:ext>
            </a:extLst>
          </p:cNvPr>
          <p:cNvSpPr txBox="1"/>
          <p:nvPr/>
        </p:nvSpPr>
        <p:spPr>
          <a:xfrm>
            <a:off x="8969061" y="5565063"/>
            <a:ext cx="2697871" cy="646331"/>
          </a:xfrm>
          <a:prstGeom prst="rect">
            <a:avLst/>
          </a:prstGeom>
          <a:noFill/>
        </p:spPr>
        <p:txBody>
          <a:bodyPr wrap="square" rtlCol="0">
            <a:spAutoFit/>
          </a:bodyPr>
          <a:lstStyle/>
          <a:p>
            <a:pPr marL="0" defTabSz="914400" rtl="1" eaLnBrk="1" latinLnBrk="0" hangingPunct="1"/>
            <a:r>
              <a:rPr lang="en-US" b="1" dirty="0">
                <a:solidFill>
                  <a:srgbClr val="03A699"/>
                </a:solidFill>
                <a:latin typeface="SF Compact Text" pitchFamily="2" charset="77"/>
              </a:rPr>
              <a:t>Notifications</a:t>
            </a:r>
            <a:r>
              <a:rPr lang="en-US" dirty="0">
                <a:latin typeface="SF Compact Text" pitchFamily="2" charset="77"/>
              </a:rPr>
              <a:t> about new properties</a:t>
            </a:r>
          </a:p>
        </p:txBody>
      </p:sp>
      <p:pic>
        <p:nvPicPr>
          <p:cNvPr id="3" name="Picture 2">
            <a:extLst>
              <a:ext uri="{FF2B5EF4-FFF2-40B4-BE49-F238E27FC236}">
                <a16:creationId xmlns:a16="http://schemas.microsoft.com/office/drawing/2014/main" id="{B7643005-5CFC-1342-F6CD-1023F5763CD5}"/>
              </a:ext>
            </a:extLst>
          </p:cNvPr>
          <p:cNvPicPr>
            <a:picLocks noChangeAspect="1"/>
          </p:cNvPicPr>
          <p:nvPr/>
        </p:nvPicPr>
        <p:blipFill>
          <a:blip r:embed="rId3"/>
          <a:stretch>
            <a:fillRect/>
          </a:stretch>
        </p:blipFill>
        <p:spPr>
          <a:xfrm>
            <a:off x="3328846" y="1890083"/>
            <a:ext cx="2267959" cy="4572000"/>
          </a:xfrm>
          <a:prstGeom prst="rect">
            <a:avLst/>
          </a:prstGeom>
          <a:effectLst/>
        </p:spPr>
      </p:pic>
      <p:pic>
        <p:nvPicPr>
          <p:cNvPr id="5" name="Picture 4">
            <a:extLst>
              <a:ext uri="{FF2B5EF4-FFF2-40B4-BE49-F238E27FC236}">
                <a16:creationId xmlns:a16="http://schemas.microsoft.com/office/drawing/2014/main" id="{270B6B19-FF97-81A5-E952-E2A99F16112F}"/>
              </a:ext>
            </a:extLst>
          </p:cNvPr>
          <p:cNvPicPr>
            <a:picLocks noChangeAspect="1"/>
          </p:cNvPicPr>
          <p:nvPr/>
        </p:nvPicPr>
        <p:blipFill>
          <a:blip r:embed="rId4"/>
          <a:stretch>
            <a:fillRect/>
          </a:stretch>
        </p:blipFill>
        <p:spPr>
          <a:xfrm>
            <a:off x="6524019" y="1890083"/>
            <a:ext cx="2267959" cy="4572000"/>
          </a:xfrm>
          <a:prstGeom prst="rect">
            <a:avLst/>
          </a:prstGeom>
        </p:spPr>
      </p:pic>
      <p:sp>
        <p:nvSpPr>
          <p:cNvPr id="9" name="Title 3">
            <a:extLst>
              <a:ext uri="{FF2B5EF4-FFF2-40B4-BE49-F238E27FC236}">
                <a16:creationId xmlns:a16="http://schemas.microsoft.com/office/drawing/2014/main" id="{533B1311-4CC1-FE25-F9F5-243921C1D8A7}"/>
              </a:ext>
            </a:extLst>
          </p:cNvPr>
          <p:cNvSpPr>
            <a:spLocks noGrp="1"/>
          </p:cNvSpPr>
          <p:nvPr>
            <p:ph type="title"/>
          </p:nvPr>
        </p:nvSpPr>
        <p:spPr>
          <a:xfrm>
            <a:off x="533404" y="259109"/>
            <a:ext cx="11155680" cy="1325563"/>
          </a:xfrm>
        </p:spPr>
        <p:txBody>
          <a:bodyPr>
            <a:noAutofit/>
          </a:bodyPr>
          <a:lstStyle/>
          <a:p>
            <a:r>
              <a:rPr lang="en-US" sz="3600" dirty="0">
                <a:latin typeface="SF Compact Text" pitchFamily="2" charset="77"/>
              </a:rPr>
              <a:t>Data visibility to make faster investment decisions</a:t>
            </a:r>
          </a:p>
        </p:txBody>
      </p:sp>
    </p:spTree>
    <p:extLst>
      <p:ext uri="{BB962C8B-B14F-4D97-AF65-F5344CB8AC3E}">
        <p14:creationId xmlns:p14="http://schemas.microsoft.com/office/powerpoint/2010/main" val="3284966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33B1311-4CC1-FE25-F9F5-243921C1D8A7}"/>
              </a:ext>
            </a:extLst>
          </p:cNvPr>
          <p:cNvSpPr>
            <a:spLocks noGrp="1"/>
          </p:cNvSpPr>
          <p:nvPr>
            <p:ph type="title"/>
          </p:nvPr>
        </p:nvSpPr>
        <p:spPr>
          <a:xfrm>
            <a:off x="533404" y="259109"/>
            <a:ext cx="11155680" cy="1325563"/>
          </a:xfrm>
        </p:spPr>
        <p:txBody>
          <a:bodyPr>
            <a:noAutofit/>
          </a:bodyPr>
          <a:lstStyle/>
          <a:p>
            <a:r>
              <a:rPr lang="en-US" sz="3600" dirty="0">
                <a:latin typeface="SF Compact Text" pitchFamily="2" charset="77"/>
              </a:rPr>
              <a:t>Pricing: free to list, pay to boost</a:t>
            </a:r>
            <a:br>
              <a:rPr lang="en-US" sz="3600" dirty="0">
                <a:latin typeface="SF Compact Text" pitchFamily="2" charset="77"/>
              </a:rPr>
            </a:br>
            <a:endParaRPr lang="en-US" sz="3600" dirty="0">
              <a:latin typeface="SF Compact Text" pitchFamily="2" charset="77"/>
            </a:endParaRPr>
          </a:p>
        </p:txBody>
      </p:sp>
      <p:pic>
        <p:nvPicPr>
          <p:cNvPr id="2" name="Picture 1">
            <a:extLst>
              <a:ext uri="{FF2B5EF4-FFF2-40B4-BE49-F238E27FC236}">
                <a16:creationId xmlns:a16="http://schemas.microsoft.com/office/drawing/2014/main" id="{CF222319-D22D-CE79-11FD-65B95ACE43F8}"/>
              </a:ext>
            </a:extLst>
          </p:cNvPr>
          <p:cNvPicPr>
            <a:picLocks noChangeAspect="1"/>
          </p:cNvPicPr>
          <p:nvPr/>
        </p:nvPicPr>
        <p:blipFill>
          <a:blip r:embed="rId3"/>
          <a:stretch>
            <a:fillRect/>
          </a:stretch>
        </p:blipFill>
        <p:spPr>
          <a:xfrm>
            <a:off x="3328381" y="1897221"/>
            <a:ext cx="2267959" cy="4572000"/>
          </a:xfrm>
          <a:prstGeom prst="rect">
            <a:avLst/>
          </a:prstGeom>
        </p:spPr>
      </p:pic>
      <p:pic>
        <p:nvPicPr>
          <p:cNvPr id="4" name="Picture 3">
            <a:extLst>
              <a:ext uri="{FF2B5EF4-FFF2-40B4-BE49-F238E27FC236}">
                <a16:creationId xmlns:a16="http://schemas.microsoft.com/office/drawing/2014/main" id="{A0A01630-0F5E-063F-4564-2FCA4570A7E1}"/>
              </a:ext>
            </a:extLst>
          </p:cNvPr>
          <p:cNvPicPr>
            <a:picLocks noChangeAspect="1"/>
          </p:cNvPicPr>
          <p:nvPr/>
        </p:nvPicPr>
        <p:blipFill>
          <a:blip r:embed="rId4"/>
          <a:stretch>
            <a:fillRect/>
          </a:stretch>
        </p:blipFill>
        <p:spPr>
          <a:xfrm>
            <a:off x="6524018" y="1897221"/>
            <a:ext cx="2267959" cy="4572000"/>
          </a:xfrm>
          <a:prstGeom prst="rect">
            <a:avLst/>
          </a:prstGeom>
        </p:spPr>
      </p:pic>
      <p:sp>
        <p:nvSpPr>
          <p:cNvPr id="8" name="TextBox 7">
            <a:extLst>
              <a:ext uri="{FF2B5EF4-FFF2-40B4-BE49-F238E27FC236}">
                <a16:creationId xmlns:a16="http://schemas.microsoft.com/office/drawing/2014/main" id="{809B25FB-AB01-245D-D9A9-C7D63BBEDF38}"/>
              </a:ext>
            </a:extLst>
          </p:cNvPr>
          <p:cNvSpPr txBox="1"/>
          <p:nvPr/>
        </p:nvSpPr>
        <p:spPr>
          <a:xfrm>
            <a:off x="9063205" y="3300396"/>
            <a:ext cx="1868372" cy="646331"/>
          </a:xfrm>
          <a:prstGeom prst="rect">
            <a:avLst/>
          </a:prstGeom>
          <a:noFill/>
        </p:spPr>
        <p:txBody>
          <a:bodyPr wrap="square" rtlCol="0">
            <a:spAutoFit/>
          </a:bodyPr>
          <a:lstStyle/>
          <a:p>
            <a:r>
              <a:rPr lang="en-US" b="1" dirty="0">
                <a:solidFill>
                  <a:srgbClr val="03A699"/>
                </a:solidFill>
                <a:latin typeface="SF Compact Text" pitchFamily="2" charset="77"/>
                <a:ea typeface="Lato Light" panose="020F0502020204030203" pitchFamily="34" charset="0"/>
                <a:cs typeface="Lato Light" panose="020F0502020204030203" pitchFamily="34" charset="0"/>
              </a:rPr>
              <a:t>Premium</a:t>
            </a:r>
            <a:r>
              <a:rPr lang="en-US" dirty="0">
                <a:latin typeface="SF Compact Text" pitchFamily="2" charset="77"/>
                <a:ea typeface="Lato Light" panose="020F0502020204030203" pitchFamily="34" charset="0"/>
                <a:cs typeface="Lato Light" panose="020F0502020204030203" pitchFamily="34" charset="0"/>
              </a:rPr>
              <a:t> ads $565/month </a:t>
            </a:r>
          </a:p>
        </p:txBody>
      </p:sp>
      <p:sp>
        <p:nvSpPr>
          <p:cNvPr id="10" name="TextBox 9">
            <a:extLst>
              <a:ext uri="{FF2B5EF4-FFF2-40B4-BE49-F238E27FC236}">
                <a16:creationId xmlns:a16="http://schemas.microsoft.com/office/drawing/2014/main" id="{C5BC0796-E912-F674-245A-00D7076D8B0E}"/>
              </a:ext>
            </a:extLst>
          </p:cNvPr>
          <p:cNvSpPr txBox="1"/>
          <p:nvPr/>
        </p:nvSpPr>
        <p:spPr>
          <a:xfrm>
            <a:off x="1239819" y="4662829"/>
            <a:ext cx="1671119" cy="369332"/>
          </a:xfrm>
          <a:prstGeom prst="rect">
            <a:avLst/>
          </a:prstGeom>
          <a:noFill/>
        </p:spPr>
        <p:txBody>
          <a:bodyPr wrap="square" rtlCol="0">
            <a:spAutoFit/>
          </a:bodyPr>
          <a:lstStyle/>
          <a:p>
            <a:r>
              <a:rPr lang="en-US" b="1" dirty="0">
                <a:solidFill>
                  <a:srgbClr val="03A699"/>
                </a:solidFill>
                <a:latin typeface="SF Compact Text" pitchFamily="2" charset="77"/>
                <a:ea typeface="Lato Light" panose="020F0502020204030203" pitchFamily="34" charset="0"/>
                <a:cs typeface="Lato Light" panose="020F0502020204030203" pitchFamily="34" charset="0"/>
              </a:rPr>
              <a:t>Free</a:t>
            </a:r>
            <a:r>
              <a:rPr lang="en-US" b="1" dirty="0">
                <a:latin typeface="SF Compact Text" pitchFamily="2" charset="77"/>
                <a:ea typeface="Lato Light" panose="020F0502020204030203" pitchFamily="34" charset="0"/>
                <a:cs typeface="Lato Light" panose="020F0502020204030203" pitchFamily="34" charset="0"/>
              </a:rPr>
              <a:t> </a:t>
            </a:r>
            <a:r>
              <a:rPr lang="en-US" dirty="0">
                <a:latin typeface="SF Compact Text" pitchFamily="2" charset="77"/>
                <a:ea typeface="Lato Light" panose="020F0502020204030203" pitchFamily="34" charset="0"/>
                <a:cs typeface="Lato Light" panose="020F0502020204030203" pitchFamily="34" charset="0"/>
              </a:rPr>
              <a:t>to list</a:t>
            </a:r>
            <a:endParaRPr lang="en-US" baseline="-25000" dirty="0">
              <a:latin typeface="SF Compact Text" pitchFamily="2" charset="77"/>
              <a:ea typeface="Lato Light" panose="020F0502020204030203" pitchFamily="34" charset="0"/>
              <a:cs typeface="Lato Light" panose="020F0502020204030203" pitchFamily="34" charset="0"/>
            </a:endParaRPr>
          </a:p>
        </p:txBody>
      </p:sp>
      <p:sp>
        <p:nvSpPr>
          <p:cNvPr id="14" name="TextBox 13">
            <a:extLst>
              <a:ext uri="{FF2B5EF4-FFF2-40B4-BE49-F238E27FC236}">
                <a16:creationId xmlns:a16="http://schemas.microsoft.com/office/drawing/2014/main" id="{C1970F45-8BF0-9425-C1CA-A2A60F7073C0}"/>
              </a:ext>
            </a:extLst>
          </p:cNvPr>
          <p:cNvSpPr txBox="1"/>
          <p:nvPr/>
        </p:nvSpPr>
        <p:spPr>
          <a:xfrm>
            <a:off x="1260423" y="3422688"/>
            <a:ext cx="1650515" cy="646331"/>
          </a:xfrm>
          <a:prstGeom prst="rect">
            <a:avLst/>
          </a:prstGeom>
          <a:noFill/>
        </p:spPr>
        <p:txBody>
          <a:bodyPr wrap="square" rtlCol="0">
            <a:spAutoFit/>
          </a:bodyPr>
          <a:lstStyle/>
          <a:p>
            <a:r>
              <a:rPr lang="en-US" b="1" dirty="0">
                <a:solidFill>
                  <a:srgbClr val="03A699"/>
                </a:solidFill>
                <a:latin typeface="SF Compact Text" pitchFamily="2" charset="77"/>
                <a:ea typeface="Lato Light" panose="020F0502020204030203" pitchFamily="34" charset="0"/>
                <a:cs typeface="Lato Light" panose="020F0502020204030203" pitchFamily="34" charset="0"/>
              </a:rPr>
              <a:t>Boosted</a:t>
            </a:r>
            <a:r>
              <a:rPr lang="en-US" b="1" dirty="0">
                <a:latin typeface="SF Compact Text" pitchFamily="2" charset="77"/>
                <a:ea typeface="Lato Light" panose="020F0502020204030203" pitchFamily="34" charset="0"/>
                <a:cs typeface="Lato Light" panose="020F0502020204030203" pitchFamily="34" charset="0"/>
              </a:rPr>
              <a:t> </a:t>
            </a:r>
            <a:r>
              <a:rPr lang="en-US" dirty="0">
                <a:latin typeface="SF Compact Text" pitchFamily="2" charset="77"/>
                <a:ea typeface="Lato Light" panose="020F0502020204030203" pitchFamily="34" charset="0"/>
                <a:cs typeface="Lato Light" panose="020F0502020204030203" pitchFamily="34" charset="0"/>
              </a:rPr>
              <a:t>ads $42/month </a:t>
            </a:r>
          </a:p>
        </p:txBody>
      </p:sp>
      <p:pic>
        <p:nvPicPr>
          <p:cNvPr id="24" name="Picture 23">
            <a:extLst>
              <a:ext uri="{FF2B5EF4-FFF2-40B4-BE49-F238E27FC236}">
                <a16:creationId xmlns:a16="http://schemas.microsoft.com/office/drawing/2014/main" id="{153682F5-E198-7A72-8141-6EB0D730282E}"/>
              </a:ext>
            </a:extLst>
          </p:cNvPr>
          <p:cNvPicPr>
            <a:picLocks noChangeAspect="1"/>
          </p:cNvPicPr>
          <p:nvPr/>
        </p:nvPicPr>
        <p:blipFill>
          <a:blip r:embed="rId5"/>
          <a:stretch>
            <a:fillRect/>
          </a:stretch>
        </p:blipFill>
        <p:spPr>
          <a:xfrm>
            <a:off x="3159355" y="3300396"/>
            <a:ext cx="2528384" cy="712656"/>
          </a:xfrm>
          <a:prstGeom prst="roundRect">
            <a:avLst>
              <a:gd name="adj" fmla="val 8456"/>
            </a:avLst>
          </a:prstGeom>
          <a:ln>
            <a:solidFill>
              <a:schemeClr val="bg1">
                <a:lumMod val="75000"/>
              </a:schemeClr>
            </a:solidFill>
          </a:ln>
          <a:effectLst>
            <a:outerShdw blurRad="317500" dist="38100" dir="2700000" algn="tl" rotWithShape="0">
              <a:prstClr val="black">
                <a:alpha val="43000"/>
              </a:prstClr>
            </a:outerShdw>
          </a:effectLst>
        </p:spPr>
      </p:pic>
      <p:pic>
        <p:nvPicPr>
          <p:cNvPr id="25" name="Picture 24">
            <a:extLst>
              <a:ext uri="{FF2B5EF4-FFF2-40B4-BE49-F238E27FC236}">
                <a16:creationId xmlns:a16="http://schemas.microsoft.com/office/drawing/2014/main" id="{E3EA44B3-61CE-C05E-46F8-8D6480E4F1BE}"/>
              </a:ext>
            </a:extLst>
          </p:cNvPr>
          <p:cNvPicPr>
            <a:picLocks noChangeAspect="1"/>
          </p:cNvPicPr>
          <p:nvPr/>
        </p:nvPicPr>
        <p:blipFill>
          <a:blip r:embed="rId6"/>
          <a:stretch>
            <a:fillRect/>
          </a:stretch>
        </p:blipFill>
        <p:spPr>
          <a:xfrm>
            <a:off x="3159355" y="4503713"/>
            <a:ext cx="2515293" cy="743435"/>
          </a:xfrm>
          <a:prstGeom prst="roundRect">
            <a:avLst>
              <a:gd name="adj" fmla="val 8456"/>
            </a:avLst>
          </a:prstGeom>
          <a:ln>
            <a:solidFill>
              <a:schemeClr val="bg1">
                <a:lumMod val="75000"/>
              </a:schemeClr>
            </a:solidFill>
          </a:ln>
          <a:effectLst>
            <a:outerShdw blurRad="317500" dist="38100" dir="2700000" algn="tl" rotWithShape="0">
              <a:prstClr val="black">
                <a:alpha val="43000"/>
              </a:prstClr>
            </a:outerShdw>
          </a:effectLst>
        </p:spPr>
      </p:pic>
      <p:pic>
        <p:nvPicPr>
          <p:cNvPr id="26" name="Picture 25">
            <a:extLst>
              <a:ext uri="{FF2B5EF4-FFF2-40B4-BE49-F238E27FC236}">
                <a16:creationId xmlns:a16="http://schemas.microsoft.com/office/drawing/2014/main" id="{261EA933-FFD9-4D96-484A-CD696B76A988}"/>
              </a:ext>
            </a:extLst>
          </p:cNvPr>
          <p:cNvPicPr>
            <a:picLocks noChangeAspect="1"/>
          </p:cNvPicPr>
          <p:nvPr/>
        </p:nvPicPr>
        <p:blipFill rotWithShape="1">
          <a:blip r:embed="rId7">
            <a:extLst>
              <a:ext uri="{28A0092B-C50C-407E-A947-70E740481C1C}">
                <a14:useLocalDpi xmlns:a14="http://schemas.microsoft.com/office/drawing/2010/main" val="0"/>
              </a:ext>
            </a:extLst>
          </a:blip>
          <a:srcRect l="1078" t="3848" r="929" b="6273"/>
          <a:stretch/>
        </p:blipFill>
        <p:spPr>
          <a:xfrm>
            <a:off x="6388404" y="3300396"/>
            <a:ext cx="2539186" cy="712656"/>
          </a:xfrm>
          <a:prstGeom prst="roundRect">
            <a:avLst>
              <a:gd name="adj" fmla="val 9457"/>
            </a:avLst>
          </a:prstGeom>
          <a:ln>
            <a:solidFill>
              <a:schemeClr val="bg1">
                <a:lumMod val="75000"/>
              </a:schemeClr>
            </a:solidFill>
          </a:ln>
          <a:effectLst>
            <a:outerShdw blurRad="317500" dist="38100" dir="2700000" algn="ctr" rotWithShape="0">
              <a:schemeClr val="tx1">
                <a:alpha val="43000"/>
              </a:schemeClr>
            </a:outerShdw>
            <a:softEdge rad="0"/>
          </a:effectLst>
        </p:spPr>
      </p:pic>
      <p:sp>
        <p:nvSpPr>
          <p:cNvPr id="29" name="TextBox 28">
            <a:extLst>
              <a:ext uri="{FF2B5EF4-FFF2-40B4-BE49-F238E27FC236}">
                <a16:creationId xmlns:a16="http://schemas.microsoft.com/office/drawing/2014/main" id="{4AF179AB-4E0A-0DCF-857E-AB99FD2E2F08}"/>
              </a:ext>
            </a:extLst>
          </p:cNvPr>
          <p:cNvSpPr txBox="1"/>
          <p:nvPr/>
        </p:nvSpPr>
        <p:spPr>
          <a:xfrm>
            <a:off x="9085149" y="4460389"/>
            <a:ext cx="2603935" cy="784830"/>
          </a:xfrm>
          <a:prstGeom prst="rect">
            <a:avLst/>
          </a:prstGeom>
          <a:noFill/>
        </p:spPr>
        <p:txBody>
          <a:bodyPr wrap="square" rtlCol="0">
            <a:spAutoFit/>
          </a:bodyPr>
          <a:lstStyle/>
          <a:p>
            <a:pPr>
              <a:lnSpc>
                <a:spcPct val="150000"/>
              </a:lnSpc>
            </a:pPr>
            <a:r>
              <a:rPr lang="en-US" b="1" dirty="0">
                <a:solidFill>
                  <a:srgbClr val="03A699"/>
                </a:solidFill>
                <a:latin typeface="SF Compact Text" pitchFamily="2" charset="77"/>
                <a:ea typeface="Lato Light" panose="020F0502020204030203" pitchFamily="34" charset="0"/>
                <a:cs typeface="Lato Light" panose="020F0502020204030203" pitchFamily="34" charset="0"/>
              </a:rPr>
              <a:t>Lead Generation</a:t>
            </a:r>
          </a:p>
          <a:p>
            <a:r>
              <a:rPr lang="en-US" dirty="0">
                <a:latin typeface="SF Compact Text" pitchFamily="2" charset="77"/>
                <a:ea typeface="Lato Light" panose="020F0502020204030203" pitchFamily="34" charset="0"/>
                <a:cs typeface="Lato Light" panose="020F0502020204030203" pitchFamily="34" charset="0"/>
              </a:rPr>
              <a:t>2% of property value</a:t>
            </a:r>
          </a:p>
        </p:txBody>
      </p:sp>
    </p:spTree>
    <p:extLst>
      <p:ext uri="{BB962C8B-B14F-4D97-AF65-F5344CB8AC3E}">
        <p14:creationId xmlns:p14="http://schemas.microsoft.com/office/powerpoint/2010/main" val="341415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F44FBA9-6FD9-A4C4-2F13-77A4213B0EA4}"/>
              </a:ext>
            </a:extLst>
          </p:cNvPr>
          <p:cNvSpPr/>
          <p:nvPr/>
        </p:nvSpPr>
        <p:spPr>
          <a:xfrm>
            <a:off x="6314937" y="1667096"/>
            <a:ext cx="5028580" cy="4846320"/>
          </a:xfrm>
          <a:prstGeom prst="roundRect">
            <a:avLst>
              <a:gd name="adj" fmla="val 2718"/>
            </a:avLst>
          </a:prstGeom>
          <a:solidFill>
            <a:schemeClr val="bg1"/>
          </a:solidFill>
          <a:ln>
            <a:solidFill>
              <a:schemeClr val="bg1">
                <a:lumMod val="85000"/>
              </a:schemeClr>
            </a:solidFill>
          </a:ln>
          <a:effectLst>
            <a:outerShdw blurRad="279400" sx="103000" sy="103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07DF0EB1-221E-0024-A0AF-3D7F0FD79A4D}"/>
              </a:ext>
            </a:extLst>
          </p:cNvPr>
          <p:cNvSpPr/>
          <p:nvPr/>
        </p:nvSpPr>
        <p:spPr>
          <a:xfrm>
            <a:off x="788020" y="1660873"/>
            <a:ext cx="5028580" cy="4846320"/>
          </a:xfrm>
          <a:prstGeom prst="roundRect">
            <a:avLst>
              <a:gd name="adj" fmla="val 2718"/>
            </a:avLst>
          </a:prstGeom>
          <a:solidFill>
            <a:schemeClr val="bg1"/>
          </a:solidFill>
          <a:ln>
            <a:solidFill>
              <a:schemeClr val="bg1">
                <a:lumMod val="85000"/>
              </a:schemeClr>
            </a:solidFill>
          </a:ln>
          <a:effectLst>
            <a:outerShdw blurRad="279400" sx="103000" sy="103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Chart 9">
            <a:extLst>
              <a:ext uri="{FF2B5EF4-FFF2-40B4-BE49-F238E27FC236}">
                <a16:creationId xmlns:a16="http://schemas.microsoft.com/office/drawing/2014/main" id="{F4CD07D5-9DE0-DD40-B8BD-3F39ECEB23A1}"/>
              </a:ext>
            </a:extLst>
          </p:cNvPr>
          <p:cNvGraphicFramePr>
            <a:graphicFrameLocks/>
          </p:cNvGraphicFramePr>
          <p:nvPr>
            <p:extLst>
              <p:ext uri="{D42A27DB-BD31-4B8C-83A1-F6EECF244321}">
                <p14:modId xmlns:p14="http://schemas.microsoft.com/office/powerpoint/2010/main" val="631749753"/>
              </p:ext>
            </p:extLst>
          </p:nvPr>
        </p:nvGraphicFramePr>
        <p:xfrm>
          <a:off x="1097558" y="2913135"/>
          <a:ext cx="4575825" cy="336680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90BF7D12-D73E-9C40-977D-657BB625FF20}"/>
              </a:ext>
            </a:extLst>
          </p:cNvPr>
          <p:cNvSpPr>
            <a:spLocks noGrp="1"/>
          </p:cNvSpPr>
          <p:nvPr>
            <p:ph type="title"/>
          </p:nvPr>
        </p:nvSpPr>
        <p:spPr/>
        <p:txBody>
          <a:bodyPr>
            <a:noAutofit/>
          </a:bodyPr>
          <a:lstStyle/>
          <a:p>
            <a:r>
              <a:rPr lang="en-US" sz="3600" dirty="0">
                <a:latin typeface="SF Compact Text" pitchFamily="2" charset="77"/>
              </a:rPr>
              <a:t>Great traction</a:t>
            </a:r>
            <a:br>
              <a:rPr lang="en-US" sz="3600" dirty="0">
                <a:latin typeface="SF Compact Text" pitchFamily="2" charset="77"/>
              </a:rPr>
            </a:br>
            <a:r>
              <a:rPr lang="en-US" sz="3600" dirty="0">
                <a:latin typeface="SF Compact Text" pitchFamily="2" charset="77"/>
              </a:rPr>
              <a:t> </a:t>
            </a:r>
          </a:p>
        </p:txBody>
      </p:sp>
      <p:sp>
        <p:nvSpPr>
          <p:cNvPr id="5" name="Rectangle 4">
            <a:extLst>
              <a:ext uri="{FF2B5EF4-FFF2-40B4-BE49-F238E27FC236}">
                <a16:creationId xmlns:a16="http://schemas.microsoft.com/office/drawing/2014/main" id="{B9672D70-B407-9F48-8C0F-57DDB226D005}"/>
              </a:ext>
            </a:extLst>
          </p:cNvPr>
          <p:cNvSpPr/>
          <p:nvPr/>
        </p:nvSpPr>
        <p:spPr>
          <a:xfrm>
            <a:off x="7251439" y="1784223"/>
            <a:ext cx="3155577" cy="1015663"/>
          </a:xfrm>
          <a:prstGeom prst="rect">
            <a:avLst/>
          </a:prstGeom>
        </p:spPr>
        <p:txBody>
          <a:bodyPr wrap="square">
            <a:spAutoFit/>
          </a:bodyPr>
          <a:lstStyle/>
          <a:p>
            <a:pPr algn="ctr"/>
            <a:r>
              <a:rPr lang="en-US" sz="3600" b="1" dirty="0">
                <a:solidFill>
                  <a:srgbClr val="03A699"/>
                </a:solidFill>
                <a:latin typeface="SF Compact Text" pitchFamily="2" charset="77"/>
              </a:rPr>
              <a:t>35,000+ </a:t>
            </a:r>
          </a:p>
          <a:p>
            <a:pPr algn="ctr"/>
            <a:r>
              <a:rPr lang="en-US" sz="2400" b="1" dirty="0">
                <a:latin typeface="SF Compact Text" pitchFamily="2" charset="77"/>
              </a:rPr>
              <a:t>Verified Listings</a:t>
            </a:r>
          </a:p>
        </p:txBody>
      </p:sp>
      <p:sp>
        <p:nvSpPr>
          <p:cNvPr id="8" name="TextBox 7">
            <a:extLst>
              <a:ext uri="{FF2B5EF4-FFF2-40B4-BE49-F238E27FC236}">
                <a16:creationId xmlns:a16="http://schemas.microsoft.com/office/drawing/2014/main" id="{28815944-2B06-8C4B-AD3F-528ABAD050A2}"/>
              </a:ext>
            </a:extLst>
          </p:cNvPr>
          <p:cNvSpPr txBox="1"/>
          <p:nvPr/>
        </p:nvSpPr>
        <p:spPr>
          <a:xfrm>
            <a:off x="1666528" y="1784223"/>
            <a:ext cx="3437885" cy="1015663"/>
          </a:xfrm>
          <a:prstGeom prst="rect">
            <a:avLst/>
          </a:prstGeom>
          <a:noFill/>
        </p:spPr>
        <p:txBody>
          <a:bodyPr wrap="square" rtlCol="0">
            <a:spAutoFit/>
          </a:bodyPr>
          <a:lstStyle/>
          <a:p>
            <a:pPr algn="ctr"/>
            <a:r>
              <a:rPr lang="en-US" sz="3600" b="1" dirty="0">
                <a:solidFill>
                  <a:srgbClr val="03A699"/>
                </a:solidFill>
                <a:latin typeface="SF Compact Text" pitchFamily="2" charset="77"/>
                <a:cs typeface="Noto Kufi Arabic" panose="020B0506030804020204" pitchFamily="34" charset="0"/>
              </a:rPr>
              <a:t>185,000+ </a:t>
            </a:r>
          </a:p>
          <a:p>
            <a:pPr algn="ctr"/>
            <a:r>
              <a:rPr lang="en-US" sz="2400" b="1" dirty="0">
                <a:latin typeface="SF Compact Text" pitchFamily="2" charset="77"/>
                <a:cs typeface="Noto Kufi Arabic" panose="020B0506030804020204" pitchFamily="34" charset="0"/>
              </a:rPr>
              <a:t>Registered Users</a:t>
            </a:r>
          </a:p>
        </p:txBody>
      </p:sp>
      <p:graphicFrame>
        <p:nvGraphicFramePr>
          <p:cNvPr id="11" name="Chart 10">
            <a:extLst>
              <a:ext uri="{FF2B5EF4-FFF2-40B4-BE49-F238E27FC236}">
                <a16:creationId xmlns:a16="http://schemas.microsoft.com/office/drawing/2014/main" id="{0000C52C-F213-854D-B477-BFA4AB0E817E}"/>
              </a:ext>
            </a:extLst>
          </p:cNvPr>
          <p:cNvGraphicFramePr>
            <a:graphicFrameLocks/>
          </p:cNvGraphicFramePr>
          <p:nvPr>
            <p:extLst>
              <p:ext uri="{D42A27DB-BD31-4B8C-83A1-F6EECF244321}">
                <p14:modId xmlns:p14="http://schemas.microsoft.com/office/powerpoint/2010/main" val="1809805878"/>
              </p:ext>
            </p:extLst>
          </p:nvPr>
        </p:nvGraphicFramePr>
        <p:xfrm>
          <a:off x="6543227" y="2913135"/>
          <a:ext cx="4572000" cy="336680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F9E25794-B865-124B-85C6-A7799F20C7FD}"/>
              </a:ext>
            </a:extLst>
          </p:cNvPr>
          <p:cNvSpPr txBox="1"/>
          <p:nvPr/>
        </p:nvSpPr>
        <p:spPr>
          <a:xfrm>
            <a:off x="7777518" y="3073115"/>
            <a:ext cx="2115746" cy="738664"/>
          </a:xfrm>
          <a:prstGeom prst="rect">
            <a:avLst/>
          </a:prstGeom>
          <a:noFill/>
        </p:spPr>
        <p:txBody>
          <a:bodyPr wrap="square">
            <a:spAutoFit/>
          </a:bodyPr>
          <a:lstStyle/>
          <a:p>
            <a:pPr algn="ctr"/>
            <a:r>
              <a:rPr lang="en-US" sz="1400" b="1" dirty="0">
                <a:solidFill>
                  <a:srgbClr val="03A699"/>
                </a:solidFill>
                <a:latin typeface="SF Compact Text" pitchFamily="2" charset="77"/>
              </a:rPr>
              <a:t>50% of listings are directly from owners</a:t>
            </a:r>
            <a:endParaRPr lang="en-US" sz="1400" b="1" dirty="0">
              <a:solidFill>
                <a:srgbClr val="03A699"/>
              </a:solidFill>
            </a:endParaRPr>
          </a:p>
        </p:txBody>
      </p:sp>
    </p:spTree>
    <p:extLst>
      <p:ext uri="{BB962C8B-B14F-4D97-AF65-F5344CB8AC3E}">
        <p14:creationId xmlns:p14="http://schemas.microsoft.com/office/powerpoint/2010/main" val="190262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6B62FB44-CE39-953B-5071-7A8D235CF2FB}"/>
              </a:ext>
            </a:extLst>
          </p:cNvPr>
          <p:cNvSpPr/>
          <p:nvPr/>
        </p:nvSpPr>
        <p:spPr>
          <a:xfrm>
            <a:off x="788020" y="1660873"/>
            <a:ext cx="5028580" cy="4937760"/>
          </a:xfrm>
          <a:prstGeom prst="roundRect">
            <a:avLst>
              <a:gd name="adj" fmla="val 2718"/>
            </a:avLst>
          </a:prstGeom>
          <a:solidFill>
            <a:schemeClr val="bg1"/>
          </a:solidFill>
          <a:ln>
            <a:solidFill>
              <a:schemeClr val="bg1">
                <a:lumMod val="85000"/>
              </a:schemeClr>
            </a:solidFill>
          </a:ln>
          <a:effectLst>
            <a:outerShdw blurRad="279400" sx="103000" sy="103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a:extLst>
              <a:ext uri="{FF2B5EF4-FFF2-40B4-BE49-F238E27FC236}">
                <a16:creationId xmlns:a16="http://schemas.microsoft.com/office/drawing/2014/main" id="{3D9430DB-BD67-47AD-247A-F95B1851076F}"/>
              </a:ext>
            </a:extLst>
          </p:cNvPr>
          <p:cNvSpPr/>
          <p:nvPr/>
        </p:nvSpPr>
        <p:spPr>
          <a:xfrm>
            <a:off x="6314937" y="1667096"/>
            <a:ext cx="5028580" cy="4937760"/>
          </a:xfrm>
          <a:prstGeom prst="roundRect">
            <a:avLst>
              <a:gd name="adj" fmla="val 2718"/>
            </a:avLst>
          </a:prstGeom>
          <a:solidFill>
            <a:schemeClr val="bg1"/>
          </a:solidFill>
          <a:ln>
            <a:solidFill>
              <a:schemeClr val="bg1">
                <a:lumMod val="85000"/>
              </a:schemeClr>
            </a:solidFill>
          </a:ln>
          <a:effectLst>
            <a:outerShdw blurRad="279400" sx="103000" sy="103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3">
            <a:extLst>
              <a:ext uri="{FF2B5EF4-FFF2-40B4-BE49-F238E27FC236}">
                <a16:creationId xmlns:a16="http://schemas.microsoft.com/office/drawing/2014/main" id="{50125F8D-7043-B29C-C1B0-22BC1DA06DD3}"/>
              </a:ext>
            </a:extLst>
          </p:cNvPr>
          <p:cNvSpPr txBox="1">
            <a:spLocks/>
          </p:cNvSpPr>
          <p:nvPr/>
        </p:nvSpPr>
        <p:spPr>
          <a:xfrm>
            <a:off x="533404" y="259109"/>
            <a:ext cx="11155680" cy="132556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800" b="1" kern="1200">
                <a:solidFill>
                  <a:schemeClr val="tx1"/>
                </a:solidFill>
                <a:latin typeface="Calibri" panose="020F0502020204030204" pitchFamily="34" charset="0"/>
                <a:ea typeface="+mj-ea"/>
                <a:cs typeface="Calibri" panose="020F0502020204030204" pitchFamily="34" charset="0"/>
              </a:defRPr>
            </a:lvl1pPr>
          </a:lstStyle>
          <a:p>
            <a:r>
              <a:rPr lang="en-US" sz="3600" dirty="0">
                <a:latin typeface="SF Compact Text" pitchFamily="2" charset="77"/>
              </a:rPr>
              <a:t>High engagement on app and website</a:t>
            </a:r>
          </a:p>
          <a:p>
            <a:endParaRPr lang="en-US" sz="3600" dirty="0">
              <a:latin typeface="SF Compact Text" pitchFamily="2" charset="77"/>
            </a:endParaRPr>
          </a:p>
        </p:txBody>
      </p:sp>
      <p:pic>
        <p:nvPicPr>
          <p:cNvPr id="17" name="Picture 16" descr="Chart, line chart&#10;&#10;Description automatically generated">
            <a:extLst>
              <a:ext uri="{FF2B5EF4-FFF2-40B4-BE49-F238E27FC236}">
                <a16:creationId xmlns:a16="http://schemas.microsoft.com/office/drawing/2014/main" id="{2B4E2C69-F723-15B2-3373-03CBBA88437D}"/>
              </a:ext>
            </a:extLst>
          </p:cNvPr>
          <p:cNvPicPr>
            <a:picLocks noChangeAspect="1"/>
          </p:cNvPicPr>
          <p:nvPr/>
        </p:nvPicPr>
        <p:blipFill rotWithShape="1">
          <a:blip r:embed="rId3">
            <a:extLst>
              <a:ext uri="{28A0092B-C50C-407E-A947-70E740481C1C}">
                <a14:useLocalDpi xmlns:a14="http://schemas.microsoft.com/office/drawing/2010/main" val="0"/>
              </a:ext>
            </a:extLst>
          </a:blip>
          <a:srcRect l="7370" t="31435" r="5343" b="1168"/>
          <a:stretch/>
        </p:blipFill>
        <p:spPr>
          <a:xfrm>
            <a:off x="1062030" y="2931490"/>
            <a:ext cx="4480560" cy="3657600"/>
          </a:xfrm>
          <a:prstGeom prst="rect">
            <a:avLst/>
          </a:prstGeom>
          <a:ln>
            <a:noFill/>
          </a:ln>
        </p:spPr>
      </p:pic>
      <p:sp>
        <p:nvSpPr>
          <p:cNvPr id="13" name="Rectangle 12">
            <a:extLst>
              <a:ext uri="{FF2B5EF4-FFF2-40B4-BE49-F238E27FC236}">
                <a16:creationId xmlns:a16="http://schemas.microsoft.com/office/drawing/2014/main" id="{E969E622-503F-BF80-D298-7A2769A232BA}"/>
              </a:ext>
            </a:extLst>
          </p:cNvPr>
          <p:cNvSpPr/>
          <p:nvPr/>
        </p:nvSpPr>
        <p:spPr>
          <a:xfrm>
            <a:off x="1530872" y="1790569"/>
            <a:ext cx="3542877" cy="1169551"/>
          </a:xfrm>
          <a:prstGeom prst="rect">
            <a:avLst/>
          </a:prstGeom>
        </p:spPr>
        <p:txBody>
          <a:bodyPr wrap="square">
            <a:spAutoFit/>
          </a:bodyPr>
          <a:lstStyle/>
          <a:p>
            <a:pPr algn="ctr"/>
            <a:r>
              <a:rPr lang="en-US" sz="2400" b="1" dirty="0">
                <a:latin typeface="SF Compact Text" pitchFamily="2" charset="77"/>
              </a:rPr>
              <a:t>App</a:t>
            </a:r>
          </a:p>
          <a:p>
            <a:pPr algn="ctr"/>
            <a:r>
              <a:rPr lang="en-US" sz="3200" b="1" dirty="0">
                <a:solidFill>
                  <a:srgbClr val="03A699"/>
                </a:solidFill>
                <a:latin typeface="SF Compact Text" pitchFamily="2" charset="77"/>
              </a:rPr>
              <a:t>380,000+</a:t>
            </a:r>
            <a:endParaRPr lang="en-US" sz="3200" b="1" baseline="30000" dirty="0">
              <a:solidFill>
                <a:srgbClr val="03A699"/>
              </a:solidFill>
              <a:latin typeface="SF Compact Text" pitchFamily="2" charset="77"/>
            </a:endParaRPr>
          </a:p>
          <a:p>
            <a:pPr algn="ctr"/>
            <a:r>
              <a:rPr lang="en-US" sz="1200" dirty="0">
                <a:solidFill>
                  <a:schemeClr val="bg2">
                    <a:lumMod val="50000"/>
                  </a:schemeClr>
                </a:solidFill>
                <a:latin typeface="SF Compact Text" pitchFamily="2" charset="77"/>
                <a:cs typeface="Noto Kufi Arabic" panose="020B0506030804020204" pitchFamily="34" charset="0"/>
              </a:rPr>
              <a:t>Monthly Listing Views</a:t>
            </a:r>
          </a:p>
        </p:txBody>
      </p:sp>
      <p:pic>
        <p:nvPicPr>
          <p:cNvPr id="18" name="Picture 17" descr="Graphical user interface, chart, application, line chart&#10;&#10;Description automatically generated">
            <a:extLst>
              <a:ext uri="{FF2B5EF4-FFF2-40B4-BE49-F238E27FC236}">
                <a16:creationId xmlns:a16="http://schemas.microsoft.com/office/drawing/2014/main" id="{D94D47FD-B10F-3B1A-25AE-B63434F9983B}"/>
              </a:ext>
            </a:extLst>
          </p:cNvPr>
          <p:cNvPicPr>
            <a:picLocks noChangeAspect="1"/>
          </p:cNvPicPr>
          <p:nvPr/>
        </p:nvPicPr>
        <p:blipFill rotWithShape="1">
          <a:blip r:embed="rId4">
            <a:extLst>
              <a:ext uri="{28A0092B-C50C-407E-A947-70E740481C1C}">
                <a14:useLocalDpi xmlns:a14="http://schemas.microsoft.com/office/drawing/2010/main" val="0"/>
              </a:ext>
            </a:extLst>
          </a:blip>
          <a:srcRect l="6135" t="30519" r="5763" b="2867"/>
          <a:stretch/>
        </p:blipFill>
        <p:spPr>
          <a:xfrm>
            <a:off x="6588947" y="2829890"/>
            <a:ext cx="4480560" cy="3656201"/>
          </a:xfrm>
          <a:prstGeom prst="rect">
            <a:avLst/>
          </a:prstGeom>
        </p:spPr>
      </p:pic>
      <p:sp>
        <p:nvSpPr>
          <p:cNvPr id="14" name="Rectangle 13">
            <a:extLst>
              <a:ext uri="{FF2B5EF4-FFF2-40B4-BE49-F238E27FC236}">
                <a16:creationId xmlns:a16="http://schemas.microsoft.com/office/drawing/2014/main" id="{A5C2B2A7-7F0D-4BEE-F7D9-AE57D694AD55}"/>
              </a:ext>
            </a:extLst>
          </p:cNvPr>
          <p:cNvSpPr/>
          <p:nvPr/>
        </p:nvSpPr>
        <p:spPr>
          <a:xfrm>
            <a:off x="6752454" y="1807831"/>
            <a:ext cx="4153547" cy="1169551"/>
          </a:xfrm>
          <a:prstGeom prst="rect">
            <a:avLst/>
          </a:prstGeom>
        </p:spPr>
        <p:txBody>
          <a:bodyPr wrap="square">
            <a:spAutoFit/>
          </a:bodyPr>
          <a:lstStyle/>
          <a:p>
            <a:pPr algn="ctr"/>
            <a:r>
              <a:rPr lang="en-US" sz="2400" b="1" dirty="0">
                <a:latin typeface="SF Compact Text" pitchFamily="2" charset="77"/>
              </a:rPr>
              <a:t>Website</a:t>
            </a:r>
            <a:endParaRPr lang="en-US" sz="2800" b="1" dirty="0">
              <a:latin typeface="SF Compact Text" pitchFamily="2" charset="77"/>
            </a:endParaRPr>
          </a:p>
          <a:p>
            <a:pPr algn="ctr"/>
            <a:r>
              <a:rPr lang="en-US" sz="3200" b="1" dirty="0">
                <a:solidFill>
                  <a:srgbClr val="03A699"/>
                </a:solidFill>
                <a:latin typeface="SF Compact Text" pitchFamily="2" charset="77"/>
              </a:rPr>
              <a:t>330,000+</a:t>
            </a:r>
          </a:p>
          <a:p>
            <a:pPr algn="ctr"/>
            <a:r>
              <a:rPr lang="en-US" sz="1200" dirty="0">
                <a:solidFill>
                  <a:schemeClr val="bg2">
                    <a:lumMod val="50000"/>
                  </a:schemeClr>
                </a:solidFill>
                <a:latin typeface="SF Compact Text" pitchFamily="2" charset="77"/>
                <a:cs typeface="Noto Kufi Arabic" panose="020B0506030804020204" pitchFamily="34" charset="0"/>
              </a:rPr>
              <a:t>Monthly Listing Views</a:t>
            </a:r>
          </a:p>
        </p:txBody>
      </p:sp>
    </p:spTree>
    <p:extLst>
      <p:ext uri="{BB962C8B-B14F-4D97-AF65-F5344CB8AC3E}">
        <p14:creationId xmlns:p14="http://schemas.microsoft.com/office/powerpoint/2010/main" val="204886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672D70-B407-9F48-8C0F-57DDB226D005}"/>
              </a:ext>
            </a:extLst>
          </p:cNvPr>
          <p:cNvSpPr/>
          <p:nvPr/>
        </p:nvSpPr>
        <p:spPr>
          <a:xfrm>
            <a:off x="521765" y="2132578"/>
            <a:ext cx="4201575" cy="1384995"/>
          </a:xfrm>
          <a:prstGeom prst="rect">
            <a:avLst/>
          </a:prstGeom>
        </p:spPr>
        <p:txBody>
          <a:bodyPr wrap="square">
            <a:spAutoFit/>
          </a:bodyPr>
          <a:lstStyle/>
          <a:p>
            <a:pPr algn="ctr"/>
            <a:r>
              <a:rPr lang="en-US" sz="4400" b="1" dirty="0">
                <a:solidFill>
                  <a:srgbClr val="03A699"/>
                </a:solidFill>
                <a:latin typeface="SF Compact Text" pitchFamily="2" charset="77"/>
              </a:rPr>
              <a:t>$2.5 Billion</a:t>
            </a:r>
            <a:r>
              <a:rPr lang="en-US" sz="2400" b="1" baseline="30000" dirty="0">
                <a:solidFill>
                  <a:srgbClr val="03A699"/>
                </a:solidFill>
                <a:latin typeface="SF Compact Text" pitchFamily="2" charset="77"/>
              </a:rPr>
              <a:t>(1)</a:t>
            </a:r>
            <a:r>
              <a:rPr lang="en-US" sz="4400" b="1" dirty="0">
                <a:solidFill>
                  <a:srgbClr val="03A699"/>
                </a:solidFill>
                <a:latin typeface="SF Compact Text" pitchFamily="2" charset="77"/>
              </a:rPr>
              <a:t> </a:t>
            </a:r>
          </a:p>
          <a:p>
            <a:pPr algn="ctr"/>
            <a:r>
              <a:rPr lang="en-US" sz="2000" dirty="0">
                <a:latin typeface="SF Compact Text" pitchFamily="2" charset="77"/>
              </a:rPr>
              <a:t>Value of properties listed on Khareta website and app</a:t>
            </a:r>
          </a:p>
        </p:txBody>
      </p:sp>
      <p:sp>
        <p:nvSpPr>
          <p:cNvPr id="4" name="Title 3">
            <a:extLst>
              <a:ext uri="{FF2B5EF4-FFF2-40B4-BE49-F238E27FC236}">
                <a16:creationId xmlns:a16="http://schemas.microsoft.com/office/drawing/2014/main" id="{90BF7D12-D73E-9C40-977D-657BB625FF20}"/>
              </a:ext>
            </a:extLst>
          </p:cNvPr>
          <p:cNvSpPr>
            <a:spLocks noGrp="1"/>
          </p:cNvSpPr>
          <p:nvPr>
            <p:ph type="title"/>
          </p:nvPr>
        </p:nvSpPr>
        <p:spPr/>
        <p:txBody>
          <a:bodyPr>
            <a:noAutofit/>
          </a:bodyPr>
          <a:lstStyle/>
          <a:p>
            <a:r>
              <a:rPr lang="en-US" sz="3600" dirty="0">
                <a:latin typeface="SF Compact Text" pitchFamily="2" charset="77"/>
              </a:rPr>
              <a:t>Khareta delivers great value to its users</a:t>
            </a:r>
            <a:br>
              <a:rPr lang="en-US" sz="3600" dirty="0">
                <a:latin typeface="SF Compact Text" pitchFamily="2" charset="77"/>
              </a:rPr>
            </a:br>
            <a:r>
              <a:rPr lang="en-US" sz="2400" b="0" dirty="0">
                <a:latin typeface="SF Compact Text" pitchFamily="2" charset="77"/>
              </a:rPr>
              <a:t>2021 Numbers</a:t>
            </a:r>
            <a:endParaRPr lang="en-US" sz="3600" b="0" dirty="0">
              <a:latin typeface="SF Compact Text" pitchFamily="2" charset="77"/>
            </a:endParaRPr>
          </a:p>
        </p:txBody>
      </p:sp>
      <p:sp>
        <p:nvSpPr>
          <p:cNvPr id="32" name="TextBox 31">
            <a:extLst>
              <a:ext uri="{FF2B5EF4-FFF2-40B4-BE49-F238E27FC236}">
                <a16:creationId xmlns:a16="http://schemas.microsoft.com/office/drawing/2014/main" id="{F3E9BE81-4473-A642-AC9F-0BE99B85C943}"/>
              </a:ext>
            </a:extLst>
          </p:cNvPr>
          <p:cNvSpPr txBox="1"/>
          <p:nvPr/>
        </p:nvSpPr>
        <p:spPr>
          <a:xfrm>
            <a:off x="533404" y="6223671"/>
            <a:ext cx="7128160" cy="461665"/>
          </a:xfrm>
          <a:prstGeom prst="rect">
            <a:avLst/>
          </a:prstGeom>
          <a:noFill/>
        </p:spPr>
        <p:txBody>
          <a:bodyPr wrap="square">
            <a:spAutoFit/>
          </a:bodyPr>
          <a:lstStyle/>
          <a:p>
            <a:r>
              <a:rPr lang="en-US" sz="800" dirty="0">
                <a:latin typeface="SF Compact Text" pitchFamily="2" charset="77"/>
                <a:ea typeface="Lato Light" panose="020F0502020204030203" pitchFamily="34" charset="0"/>
                <a:cs typeface="Lato Light" panose="020F0502020204030203" pitchFamily="34" charset="0"/>
              </a:rPr>
              <a:t>(1) Calculated as the sum of the declared prices on property listings</a:t>
            </a:r>
          </a:p>
          <a:p>
            <a:r>
              <a:rPr lang="en-US" sz="800" dirty="0">
                <a:latin typeface="SF Compact Text" pitchFamily="2" charset="77"/>
                <a:ea typeface="Lato Light" panose="020F0502020204030203" pitchFamily="34" charset="0"/>
                <a:cs typeface="Lato Light" panose="020F0502020204030203" pitchFamily="34" charset="0"/>
              </a:rPr>
              <a:t>(2) DLS Data – Jordan</a:t>
            </a:r>
          </a:p>
          <a:p>
            <a:r>
              <a:rPr lang="en-US" sz="800" dirty="0">
                <a:latin typeface="SF Compact Text" pitchFamily="2" charset="77"/>
                <a:ea typeface="Lato Light" panose="020F0502020204030203" pitchFamily="34" charset="0"/>
                <a:cs typeface="Lato Light" panose="020F0502020204030203" pitchFamily="34" charset="0"/>
              </a:rPr>
              <a:t>(3) Calculated as the sum (count) of the declared prices on properties that were listed and removed in the same year (2021) </a:t>
            </a:r>
          </a:p>
        </p:txBody>
      </p:sp>
      <p:grpSp>
        <p:nvGrpSpPr>
          <p:cNvPr id="17" name="Group 16">
            <a:extLst>
              <a:ext uri="{FF2B5EF4-FFF2-40B4-BE49-F238E27FC236}">
                <a16:creationId xmlns:a16="http://schemas.microsoft.com/office/drawing/2014/main" id="{0583CA50-8956-2F3A-E700-ECB97BF94242}"/>
              </a:ext>
            </a:extLst>
          </p:cNvPr>
          <p:cNvGrpSpPr/>
          <p:nvPr/>
        </p:nvGrpSpPr>
        <p:grpSpPr>
          <a:xfrm>
            <a:off x="5204807" y="1411865"/>
            <a:ext cx="1497212" cy="4832213"/>
            <a:chOff x="9529646" y="1340657"/>
            <a:chExt cx="1497212" cy="4832213"/>
          </a:xfrm>
        </p:grpSpPr>
        <p:grpSp>
          <p:nvGrpSpPr>
            <p:cNvPr id="11" name="Group 10">
              <a:extLst>
                <a:ext uri="{FF2B5EF4-FFF2-40B4-BE49-F238E27FC236}">
                  <a16:creationId xmlns:a16="http://schemas.microsoft.com/office/drawing/2014/main" id="{EEC8B800-3FD8-5E74-B522-2BD1B96748BC}"/>
                </a:ext>
              </a:extLst>
            </p:cNvPr>
            <p:cNvGrpSpPr/>
            <p:nvPr/>
          </p:nvGrpSpPr>
          <p:grpSpPr>
            <a:xfrm>
              <a:off x="9529646" y="1703184"/>
              <a:ext cx="1497212" cy="4469686"/>
              <a:chOff x="6622523" y="1857380"/>
              <a:chExt cx="1215392" cy="3256560"/>
            </a:xfrm>
          </p:grpSpPr>
          <p:sp>
            <p:nvSpPr>
              <p:cNvPr id="9" name="Can 8">
                <a:extLst>
                  <a:ext uri="{FF2B5EF4-FFF2-40B4-BE49-F238E27FC236}">
                    <a16:creationId xmlns:a16="http://schemas.microsoft.com/office/drawing/2014/main" id="{9D2E3F63-5FB6-14FB-4C0F-9AB0F4FA955D}"/>
                  </a:ext>
                </a:extLst>
              </p:cNvPr>
              <p:cNvSpPr/>
              <p:nvPr/>
            </p:nvSpPr>
            <p:spPr>
              <a:xfrm>
                <a:off x="6622525" y="1857380"/>
                <a:ext cx="1215390" cy="3256560"/>
              </a:xfrm>
              <a:prstGeom prst="can">
                <a:avLst/>
              </a:prstGeom>
              <a:solidFill>
                <a:schemeClr val="bg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n 9">
                <a:extLst>
                  <a:ext uri="{FF2B5EF4-FFF2-40B4-BE49-F238E27FC236}">
                    <a16:creationId xmlns:a16="http://schemas.microsoft.com/office/drawing/2014/main" id="{91159B4F-1A67-E80D-1AB4-5418048BA9E3}"/>
                  </a:ext>
                </a:extLst>
              </p:cNvPr>
              <p:cNvSpPr/>
              <p:nvPr/>
            </p:nvSpPr>
            <p:spPr>
              <a:xfrm>
                <a:off x="6622523" y="4369949"/>
                <a:ext cx="1215390" cy="743991"/>
              </a:xfrm>
              <a:prstGeom prst="can">
                <a:avLst/>
              </a:prstGeom>
              <a:solidFill>
                <a:srgbClr val="03A6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A0D0D7F7-F8B5-654A-B8C7-C688EC963BD7}"/>
                </a:ext>
              </a:extLst>
            </p:cNvPr>
            <p:cNvSpPr txBox="1"/>
            <p:nvPr/>
          </p:nvSpPr>
          <p:spPr>
            <a:xfrm>
              <a:off x="9678646" y="5464153"/>
              <a:ext cx="1219200" cy="584775"/>
            </a:xfrm>
            <a:prstGeom prst="rect">
              <a:avLst/>
            </a:prstGeom>
            <a:noFill/>
          </p:spPr>
          <p:txBody>
            <a:bodyPr wrap="square">
              <a:spAutoFit/>
            </a:bodyPr>
            <a:lstStyle/>
            <a:p>
              <a:pPr algn="ctr"/>
              <a:r>
                <a:rPr lang="en-US" sz="3200" b="1" dirty="0">
                  <a:solidFill>
                    <a:schemeClr val="bg1"/>
                  </a:solidFill>
                  <a:latin typeface="SF Compact Text" pitchFamily="2" charset="77"/>
                </a:rPr>
                <a:t>8.4%</a:t>
              </a:r>
              <a:endParaRPr lang="en-US" sz="3200" b="1" baseline="30000" dirty="0">
                <a:solidFill>
                  <a:schemeClr val="bg1"/>
                </a:solidFill>
              </a:endParaRPr>
            </a:p>
          </p:txBody>
        </p:sp>
        <p:sp>
          <p:nvSpPr>
            <p:cNvPr id="23" name="TextBox 22">
              <a:extLst>
                <a:ext uri="{FF2B5EF4-FFF2-40B4-BE49-F238E27FC236}">
                  <a16:creationId xmlns:a16="http://schemas.microsoft.com/office/drawing/2014/main" id="{5431A823-D18E-9B42-A543-7E58D5389595}"/>
                </a:ext>
              </a:extLst>
            </p:cNvPr>
            <p:cNvSpPr txBox="1"/>
            <p:nvPr/>
          </p:nvSpPr>
          <p:spPr>
            <a:xfrm>
              <a:off x="9725094" y="1340657"/>
              <a:ext cx="1134490" cy="400110"/>
            </a:xfrm>
            <a:prstGeom prst="rect">
              <a:avLst/>
            </a:prstGeom>
            <a:noFill/>
          </p:spPr>
          <p:txBody>
            <a:bodyPr wrap="square">
              <a:spAutoFit/>
            </a:bodyPr>
            <a:lstStyle/>
            <a:p>
              <a:pPr algn="ctr"/>
              <a:r>
                <a:rPr lang="en-US" sz="2000" b="1" dirty="0">
                  <a:latin typeface="SF Compact Text" pitchFamily="2" charset="77"/>
                </a:rPr>
                <a:t>$7.1B</a:t>
              </a:r>
              <a:r>
                <a:rPr lang="en-US" b="1" baseline="30000" dirty="0">
                  <a:latin typeface="SF Compact Text" pitchFamily="2" charset="77"/>
                </a:rPr>
                <a:t>(2)</a:t>
              </a:r>
              <a:endParaRPr lang="en-US" sz="2000" b="1" baseline="30000" dirty="0"/>
            </a:p>
          </p:txBody>
        </p:sp>
        <p:pic>
          <p:nvPicPr>
            <p:cNvPr id="16" name="Picture 15">
              <a:extLst>
                <a:ext uri="{FF2B5EF4-FFF2-40B4-BE49-F238E27FC236}">
                  <a16:creationId xmlns:a16="http://schemas.microsoft.com/office/drawing/2014/main" id="{AB980D17-D370-244F-2A42-F7DB13C28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2015" y="4681278"/>
              <a:ext cx="612479" cy="612479"/>
            </a:xfrm>
            <a:prstGeom prst="rect">
              <a:avLst/>
            </a:prstGeom>
          </p:spPr>
        </p:pic>
      </p:grpSp>
      <p:sp>
        <p:nvSpPr>
          <p:cNvPr id="19" name="TextBox 18">
            <a:extLst>
              <a:ext uri="{FF2B5EF4-FFF2-40B4-BE49-F238E27FC236}">
                <a16:creationId xmlns:a16="http://schemas.microsoft.com/office/drawing/2014/main" id="{7935F1AB-C8F3-877E-FDFE-886EAF911221}"/>
              </a:ext>
            </a:extLst>
          </p:cNvPr>
          <p:cNvSpPr txBox="1"/>
          <p:nvPr/>
        </p:nvSpPr>
        <p:spPr>
          <a:xfrm>
            <a:off x="521765" y="4255129"/>
            <a:ext cx="4201575" cy="1384995"/>
          </a:xfrm>
          <a:prstGeom prst="rect">
            <a:avLst/>
          </a:prstGeom>
          <a:noFill/>
        </p:spPr>
        <p:txBody>
          <a:bodyPr wrap="square" rtlCol="0">
            <a:spAutoFit/>
          </a:bodyPr>
          <a:lstStyle/>
          <a:p>
            <a:pPr algn="ctr"/>
            <a:r>
              <a:rPr lang="en-US" sz="4400" b="1" dirty="0">
                <a:solidFill>
                  <a:srgbClr val="03A699"/>
                </a:solidFill>
                <a:latin typeface="SF Compact Text" pitchFamily="2" charset="77"/>
                <a:cs typeface="Noto Kufi Arabic" panose="020B0506030804020204" pitchFamily="34" charset="0"/>
              </a:rPr>
              <a:t>2,882</a:t>
            </a:r>
            <a:r>
              <a:rPr lang="en-US" sz="2400" b="1" baseline="30000" dirty="0">
                <a:solidFill>
                  <a:srgbClr val="03A699"/>
                </a:solidFill>
                <a:latin typeface="SF Compact Text" pitchFamily="2" charset="77"/>
                <a:cs typeface="Noto Kufi Arabic" panose="020B0506030804020204" pitchFamily="34" charset="0"/>
              </a:rPr>
              <a:t>(3)</a:t>
            </a:r>
            <a:endParaRPr lang="en-US" sz="4400" b="1" baseline="30000" dirty="0">
              <a:solidFill>
                <a:srgbClr val="03A699"/>
              </a:solidFill>
              <a:latin typeface="SF Compact Text" pitchFamily="2" charset="77"/>
              <a:cs typeface="Noto Kufi Arabic" panose="020B0506030804020204" pitchFamily="34" charset="0"/>
            </a:endParaRPr>
          </a:p>
          <a:p>
            <a:pPr algn="ctr"/>
            <a:r>
              <a:rPr lang="en-US" sz="2000" dirty="0">
                <a:latin typeface="SF Compact Text" pitchFamily="2" charset="77"/>
                <a:cs typeface="Noto Kufi Arabic" panose="020B0506030804020204" pitchFamily="34" charset="0"/>
              </a:rPr>
              <a:t>Number of sold and rented properties on khareta</a:t>
            </a:r>
          </a:p>
        </p:txBody>
      </p:sp>
      <p:sp>
        <p:nvSpPr>
          <p:cNvPr id="20" name="TextBox 19">
            <a:extLst>
              <a:ext uri="{FF2B5EF4-FFF2-40B4-BE49-F238E27FC236}">
                <a16:creationId xmlns:a16="http://schemas.microsoft.com/office/drawing/2014/main" id="{563735A5-90AF-819F-D4E3-93893F7801A2}"/>
              </a:ext>
            </a:extLst>
          </p:cNvPr>
          <p:cNvSpPr txBox="1"/>
          <p:nvPr/>
        </p:nvSpPr>
        <p:spPr>
          <a:xfrm>
            <a:off x="7383761" y="3211674"/>
            <a:ext cx="3504081" cy="1384995"/>
          </a:xfrm>
          <a:prstGeom prst="rect">
            <a:avLst/>
          </a:prstGeom>
          <a:noFill/>
        </p:spPr>
        <p:txBody>
          <a:bodyPr wrap="square" rtlCol="0">
            <a:spAutoFit/>
          </a:bodyPr>
          <a:lstStyle/>
          <a:p>
            <a:pPr algn="ctr"/>
            <a:r>
              <a:rPr lang="en-US" sz="4400" b="1" dirty="0">
                <a:solidFill>
                  <a:srgbClr val="03A699"/>
                </a:solidFill>
                <a:latin typeface="SF Compact Text" pitchFamily="2" charset="77"/>
                <a:cs typeface="Noto Kufi Arabic" panose="020B0506030804020204" pitchFamily="34" charset="0"/>
              </a:rPr>
              <a:t>$593M</a:t>
            </a:r>
            <a:r>
              <a:rPr lang="en-US" sz="2400" b="1" baseline="30000" dirty="0">
                <a:solidFill>
                  <a:srgbClr val="03A699"/>
                </a:solidFill>
                <a:latin typeface="SF Compact Text" pitchFamily="2" charset="77"/>
                <a:cs typeface="Noto Kufi Arabic" panose="020B0506030804020204" pitchFamily="34" charset="0"/>
              </a:rPr>
              <a:t>(3)</a:t>
            </a:r>
            <a:endParaRPr lang="en-US" sz="4400" b="1" dirty="0">
              <a:solidFill>
                <a:srgbClr val="03A699"/>
              </a:solidFill>
              <a:latin typeface="SF Compact Text" pitchFamily="2" charset="77"/>
              <a:cs typeface="Noto Kufi Arabic" panose="020B0506030804020204" pitchFamily="34" charset="0"/>
            </a:endParaRPr>
          </a:p>
          <a:p>
            <a:pPr algn="ctr"/>
            <a:r>
              <a:rPr lang="en-US" sz="2000" dirty="0">
                <a:latin typeface="SF Compact Text" pitchFamily="2" charset="77"/>
                <a:cs typeface="Noto Kufi Arabic" panose="020B0506030804020204" pitchFamily="34" charset="0"/>
              </a:rPr>
              <a:t>Value or properties listed and sold on Khareta</a:t>
            </a:r>
          </a:p>
        </p:txBody>
      </p:sp>
      <p:sp>
        <p:nvSpPr>
          <p:cNvPr id="3" name="TextBox 2">
            <a:extLst>
              <a:ext uri="{FF2B5EF4-FFF2-40B4-BE49-F238E27FC236}">
                <a16:creationId xmlns:a16="http://schemas.microsoft.com/office/drawing/2014/main" id="{CB367848-2878-7308-8A6C-FFA27ACFC540}"/>
              </a:ext>
            </a:extLst>
          </p:cNvPr>
          <p:cNvSpPr txBox="1"/>
          <p:nvPr/>
        </p:nvSpPr>
        <p:spPr>
          <a:xfrm>
            <a:off x="5216467" y="2878082"/>
            <a:ext cx="1464256" cy="830997"/>
          </a:xfrm>
          <a:prstGeom prst="rect">
            <a:avLst/>
          </a:prstGeom>
          <a:noFill/>
        </p:spPr>
        <p:txBody>
          <a:bodyPr wrap="square">
            <a:spAutoFit/>
          </a:bodyPr>
          <a:lstStyle/>
          <a:p>
            <a:pPr algn="ctr"/>
            <a:r>
              <a:rPr lang="en-US" sz="1600" b="1" dirty="0">
                <a:solidFill>
                  <a:schemeClr val="bg1"/>
                </a:solidFill>
                <a:latin typeface="SF Compact Text" pitchFamily="2" charset="77"/>
              </a:rPr>
              <a:t>Real estate transactions in Jordan</a:t>
            </a:r>
          </a:p>
        </p:txBody>
      </p:sp>
    </p:spTree>
    <p:extLst>
      <p:ext uri="{BB962C8B-B14F-4D97-AF65-F5344CB8AC3E}">
        <p14:creationId xmlns:p14="http://schemas.microsoft.com/office/powerpoint/2010/main" val="1851584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126821</TotalTime>
  <Words>1340</Words>
  <Application>Microsoft Macintosh PowerPoint</Application>
  <PresentationFormat>Widescreen</PresentationFormat>
  <Paragraphs>171</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SF Compact Text</vt:lpstr>
      <vt:lpstr>Office Theme</vt:lpstr>
      <vt:lpstr>Sell faster. Buy with confidence.</vt:lpstr>
      <vt:lpstr>The challenge &amp; opportunity</vt:lpstr>
      <vt:lpstr>Khareta helps sellers sell fast and buyers buy with confidence</vt:lpstr>
      <vt:lpstr>Real estate data collection, processing and presentation are our differentiators </vt:lpstr>
      <vt:lpstr>Data visibility to make faster investment decisions</vt:lpstr>
      <vt:lpstr>Pricing: free to list, pay to boost </vt:lpstr>
      <vt:lpstr>Great traction  </vt:lpstr>
      <vt:lpstr>PowerPoint Presentation</vt:lpstr>
      <vt:lpstr>Khareta delivers great value to its users 2021 Numbers</vt:lpstr>
      <vt:lpstr>$126K total revenue </vt:lpstr>
      <vt:lpstr>Road map: more features, more regions </vt:lpstr>
      <vt:lpstr>Regional real estate markets Advertising potential ($2.6B+)</vt:lpstr>
      <vt:lpstr>Use of funds</vt:lpstr>
      <vt:lpstr>Founding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Khareta Business Plan</dc:title>
  <dc:creator>Nawasrah, Ahmed [AUTOSOL/RAS/DUBA]</dc:creator>
  <cp:lastModifiedBy>_ Nawasrah</cp:lastModifiedBy>
  <cp:revision>1207</cp:revision>
  <cp:lastPrinted>2019-09-12T21:07:30Z</cp:lastPrinted>
  <dcterms:created xsi:type="dcterms:W3CDTF">2017-04-05T15:21:52Z</dcterms:created>
  <dcterms:modified xsi:type="dcterms:W3CDTF">2022-09-03T10:35:17Z</dcterms:modified>
</cp:coreProperties>
</file>