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Rubik Medium"/>
      <p:regular r:id="rId26"/>
      <p:bold r:id="rId27"/>
      <p:italic r:id="rId28"/>
      <p:boldItalic r:id="rId29"/>
    </p:embeddedFont>
    <p:embeddedFont>
      <p:font typeface="Roboto"/>
      <p:regular r:id="rId30"/>
      <p:bold r:id="rId31"/>
      <p:italic r:id="rId32"/>
      <p:boldItalic r:id="rId33"/>
    </p:embeddedFont>
    <p:embeddedFont>
      <p:font typeface="Rubik Light"/>
      <p:regular r:id="rId34"/>
      <p:bold r:id="rId35"/>
      <p:italic r:id="rId36"/>
      <p:boldItalic r:id="rId37"/>
    </p:embeddedFont>
    <p:embeddedFont>
      <p:font typeface="Rubik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ubik-italic.fntdata"/><Relationship Id="rId20" Type="http://schemas.openxmlformats.org/officeDocument/2006/relationships/slide" Target="slides/slide15.xml"/><Relationship Id="rId41" Type="http://schemas.openxmlformats.org/officeDocument/2006/relationships/font" Target="fonts/Rubik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RubikMedium-regular.fntdata"/><Relationship Id="rId25" Type="http://schemas.openxmlformats.org/officeDocument/2006/relationships/slide" Target="slides/slide20.xml"/><Relationship Id="rId28" Type="http://schemas.openxmlformats.org/officeDocument/2006/relationships/font" Target="fonts/RubikMedium-italic.fntdata"/><Relationship Id="rId27" Type="http://schemas.openxmlformats.org/officeDocument/2006/relationships/font" Target="fonts/RubikMedium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ubikMedium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11" Type="http://schemas.openxmlformats.org/officeDocument/2006/relationships/slide" Target="slides/slide6.xml"/><Relationship Id="rId33" Type="http://schemas.openxmlformats.org/officeDocument/2006/relationships/font" Target="fonts/Roboto-boldItalic.fntdata"/><Relationship Id="rId10" Type="http://schemas.openxmlformats.org/officeDocument/2006/relationships/slide" Target="slides/slide5.xml"/><Relationship Id="rId32" Type="http://schemas.openxmlformats.org/officeDocument/2006/relationships/font" Target="fonts/Roboto-italic.fntdata"/><Relationship Id="rId13" Type="http://schemas.openxmlformats.org/officeDocument/2006/relationships/slide" Target="slides/slide8.xml"/><Relationship Id="rId35" Type="http://schemas.openxmlformats.org/officeDocument/2006/relationships/font" Target="fonts/RubikLight-bold.fntdata"/><Relationship Id="rId12" Type="http://schemas.openxmlformats.org/officeDocument/2006/relationships/slide" Target="slides/slide7.xml"/><Relationship Id="rId34" Type="http://schemas.openxmlformats.org/officeDocument/2006/relationships/font" Target="fonts/RubikLight-regular.fntdata"/><Relationship Id="rId15" Type="http://schemas.openxmlformats.org/officeDocument/2006/relationships/slide" Target="slides/slide10.xml"/><Relationship Id="rId37" Type="http://schemas.openxmlformats.org/officeDocument/2006/relationships/font" Target="fonts/RubikLight-boldItalic.fntdata"/><Relationship Id="rId14" Type="http://schemas.openxmlformats.org/officeDocument/2006/relationships/slide" Target="slides/slide9.xml"/><Relationship Id="rId36" Type="http://schemas.openxmlformats.org/officeDocument/2006/relationships/font" Target="fonts/RubikLight-italic.fntdata"/><Relationship Id="rId17" Type="http://schemas.openxmlformats.org/officeDocument/2006/relationships/slide" Target="slides/slide12.xml"/><Relationship Id="rId39" Type="http://schemas.openxmlformats.org/officeDocument/2006/relationships/font" Target="fonts/Rubik-bold.fntdata"/><Relationship Id="rId16" Type="http://schemas.openxmlformats.org/officeDocument/2006/relationships/slide" Target="slides/slide11.xml"/><Relationship Id="rId38" Type="http://schemas.openxmlformats.org/officeDocument/2006/relationships/font" Target="fonts/Rubik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289aefcfcc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289aefcfcc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3777e642fc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3777e642fc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36186cafd4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36186cafd4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Designs </a:t>
            </a:r>
            <a:r>
              <a:rPr lang="en" sz="25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that are </a:t>
            </a:r>
            <a:r>
              <a:rPr lang="en" sz="25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guaranteed </a:t>
            </a:r>
            <a:r>
              <a:rPr lang="en" sz="25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to fit every personality, space and manufacturer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36186cafd4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36186cafd4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36186cafd4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136186cafd4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3777e642fc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3777e642fc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36186cafd4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36186cafd4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36186cafd4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36186cafd4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36186cafd4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36186cafd4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37968844d3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37968844d3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36186cafd4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36186cafd4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353b749f0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353b749f0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1bf4c9f31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1bf4c9f31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36186cafd4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36186cafd4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34a253d8f9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34a253d8f9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3777e642fc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3777e642fc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37968844d3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37968844d3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3777e642fc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3777e642fc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3777e642fc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3777e642fc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3777e642fc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3777e642fc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4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4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7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4" name="Google Shape;74;p17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5" name="Google Shape;75;p1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8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8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0" name="Google Shape;80;p1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9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9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5" name="Google Shape;85;p19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6" name="Google Shape;86;p1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89" name="Google Shape;89;p2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1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4" name="Google Shape;94;p21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5" name="Google Shape;95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6" name="Google Shape;96;p2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2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2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101" name="Google Shape;101;p2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23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5" name="Google Shape;105;p2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p14:dur="200">
        <p:fade thruBlk="1"/>
      </p:transition>
    </mc:Choice>
    <mc:Fallback>
      <p:transition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>
    <mc:Choice Requires="p14">
      <p:transition p14:dur="200">
        <p:fade thruBlk="1"/>
      </p:transition>
    </mc:Choice>
    <mc:Fallback>
      <p:transition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25.png"/><Relationship Id="rId5" Type="http://schemas.openxmlformats.org/officeDocument/2006/relationships/image" Target="../media/image1.png"/><Relationship Id="rId6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11" Type="http://schemas.openxmlformats.org/officeDocument/2006/relationships/image" Target="../media/image17.png"/><Relationship Id="rId10" Type="http://schemas.openxmlformats.org/officeDocument/2006/relationships/image" Target="../media/image13.png"/><Relationship Id="rId9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6.jpg"/><Relationship Id="rId8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jpg"/><Relationship Id="rId4" Type="http://schemas.openxmlformats.org/officeDocument/2006/relationships/image" Target="../media/image7.png"/><Relationship Id="rId5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28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27.jpg"/><Relationship Id="rId9" Type="http://schemas.openxmlformats.org/officeDocument/2006/relationships/image" Target="../media/image21.jpg"/><Relationship Id="rId5" Type="http://schemas.openxmlformats.org/officeDocument/2006/relationships/image" Target="../media/image24.png"/><Relationship Id="rId6" Type="http://schemas.openxmlformats.org/officeDocument/2006/relationships/image" Target="../media/image20.jpg"/><Relationship Id="rId7" Type="http://schemas.openxmlformats.org/officeDocument/2006/relationships/image" Target="../media/image22.jpg"/><Relationship Id="rId8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7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6.jpg"/><Relationship Id="rId9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8.png"/><Relationship Id="rId8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6.jpg"/><Relationship Id="rId9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8.png"/><Relationship Id="rId8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6.jpg"/><Relationship Id="rId9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8.png"/><Relationship Id="rId8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6.jpg"/><Relationship Id="rId9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8.png"/><Relationship Id="rId8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6.jpg"/><Relationship Id="rId9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8.png"/><Relationship Id="rId8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5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5"/>
          <p:cNvSpPr/>
          <p:nvPr/>
        </p:nvSpPr>
        <p:spPr>
          <a:xfrm>
            <a:off x="-5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25"/>
          <p:cNvPicPr preferRelativeResize="0"/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-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5"/>
          <p:cNvPicPr preferRelativeResize="0"/>
          <p:nvPr/>
        </p:nvPicPr>
        <p:blipFill rotWithShape="1">
          <a:blip r:embed="rId5">
            <a:alphaModFix amt="92000"/>
          </a:blip>
          <a:srcRect b="0" l="0" r="6959" t="0"/>
          <a:stretch/>
        </p:blipFill>
        <p:spPr>
          <a:xfrm>
            <a:off x="0" y="0"/>
            <a:ext cx="362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5"/>
          <p:cNvSpPr txBox="1"/>
          <p:nvPr/>
        </p:nvSpPr>
        <p:spPr>
          <a:xfrm flipH="1">
            <a:off x="478875" y="2383750"/>
            <a:ext cx="2980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4300" lIns="91425" spcFirstLastPara="1" rIns="91425" wrap="square" tIns="182875">
            <a:spAutoFit/>
          </a:bodyPr>
          <a:lstStyle/>
          <a:p>
            <a:pPr indent="-9144" lvl="0" marL="914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Tailor-made for everyone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17" name="Google Shape;117;p25"/>
          <p:cNvPicPr preferRelativeResize="0"/>
          <p:nvPr/>
        </p:nvPicPr>
        <p:blipFill rotWithShape="1">
          <a:blip r:embed="rId6">
            <a:alphaModFix/>
          </a:blip>
          <a:srcRect b="26091" l="15783" r="12991" t="26157"/>
          <a:stretch/>
        </p:blipFill>
        <p:spPr>
          <a:xfrm>
            <a:off x="432589" y="1711250"/>
            <a:ext cx="2980550" cy="85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5"/>
          <p:cNvSpPr/>
          <p:nvPr/>
        </p:nvSpPr>
        <p:spPr>
          <a:xfrm flipH="1">
            <a:off x="328700" y="692100"/>
            <a:ext cx="33900" cy="44514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4"/>
          <p:cNvSpPr/>
          <p:nvPr/>
        </p:nvSpPr>
        <p:spPr>
          <a:xfrm>
            <a:off x="2415523" y="232251"/>
            <a:ext cx="4314900" cy="43149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4"/>
          <p:cNvSpPr/>
          <p:nvPr/>
        </p:nvSpPr>
        <p:spPr>
          <a:xfrm>
            <a:off x="2381750" y="842750"/>
            <a:ext cx="4314900" cy="22740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4"/>
          <p:cNvSpPr txBox="1"/>
          <p:nvPr/>
        </p:nvSpPr>
        <p:spPr>
          <a:xfrm>
            <a:off x="3386950" y="3358524"/>
            <a:ext cx="2371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97979"/>
                </a:solidFill>
                <a:latin typeface="Rubik"/>
                <a:ea typeface="Rubik"/>
                <a:cs typeface="Rubik"/>
                <a:sym typeface="Rubik"/>
              </a:rPr>
              <a:t>Traditional Mass-Production</a:t>
            </a:r>
            <a:endParaRPr sz="1600">
              <a:solidFill>
                <a:srgbClr val="797979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94" name="Google Shape;29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33">
            <a:off x="2342441" y="1915697"/>
            <a:ext cx="219995" cy="219991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4"/>
          <p:cNvSpPr/>
          <p:nvPr/>
        </p:nvSpPr>
        <p:spPr>
          <a:xfrm>
            <a:off x="4136115" y="4145375"/>
            <a:ext cx="693300" cy="693300"/>
          </a:xfrm>
          <a:prstGeom prst="ellipse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4"/>
          <p:cNvSpPr/>
          <p:nvPr/>
        </p:nvSpPr>
        <p:spPr>
          <a:xfrm>
            <a:off x="0" y="0"/>
            <a:ext cx="9144000" cy="24243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4"/>
          <p:cNvSpPr/>
          <p:nvPr/>
        </p:nvSpPr>
        <p:spPr>
          <a:xfrm>
            <a:off x="2616877" y="3453012"/>
            <a:ext cx="693300" cy="693300"/>
          </a:xfrm>
          <a:prstGeom prst="ellipse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4"/>
          <p:cNvSpPr/>
          <p:nvPr/>
        </p:nvSpPr>
        <p:spPr>
          <a:xfrm>
            <a:off x="5778625" y="3530950"/>
            <a:ext cx="708000" cy="708000"/>
          </a:xfrm>
          <a:prstGeom prst="ellipse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9" name="Google Shape;29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1840" y="3587977"/>
            <a:ext cx="423336" cy="423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7891" y="3660215"/>
            <a:ext cx="449453" cy="449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62712" y="4271954"/>
            <a:ext cx="440106" cy="44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0070">
            <a:off x="3133767" y="3968891"/>
            <a:ext cx="219994" cy="219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00045">
            <a:off x="4783597" y="4411183"/>
            <a:ext cx="219993" cy="219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00060">
            <a:off x="6281596" y="3440834"/>
            <a:ext cx="219995" cy="219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4"/>
          <p:cNvPicPr preferRelativeResize="0"/>
          <p:nvPr/>
        </p:nvPicPr>
        <p:blipFill rotWithShape="1">
          <a:blip r:embed="rId7">
            <a:alphaModFix amt="13000"/>
          </a:blip>
          <a:srcRect b="21615" l="0" r="-10" t="31250"/>
          <a:stretch/>
        </p:blipFill>
        <p:spPr>
          <a:xfrm>
            <a:off x="0" y="0"/>
            <a:ext cx="9144000" cy="24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4"/>
          <p:cNvSpPr txBox="1"/>
          <p:nvPr/>
        </p:nvSpPr>
        <p:spPr>
          <a:xfrm>
            <a:off x="8531625" y="4606300"/>
            <a:ext cx="5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7" name="Google Shape;307;p34"/>
          <p:cNvSpPr/>
          <p:nvPr/>
        </p:nvSpPr>
        <p:spPr>
          <a:xfrm>
            <a:off x="6311562" y="2062426"/>
            <a:ext cx="723900" cy="723900"/>
          </a:xfrm>
          <a:prstGeom prst="ellipse">
            <a:avLst/>
          </a:prstGeom>
          <a:solidFill>
            <a:srgbClr val="F79525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52552" y="2203302"/>
            <a:ext cx="441884" cy="441882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4"/>
          <p:cNvSpPr/>
          <p:nvPr/>
        </p:nvSpPr>
        <p:spPr>
          <a:xfrm>
            <a:off x="2107376" y="2077715"/>
            <a:ext cx="693300" cy="693300"/>
          </a:xfrm>
          <a:prstGeom prst="ellipse">
            <a:avLst/>
          </a:prstGeom>
          <a:solidFill>
            <a:srgbClr val="F79525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0" name="Google Shape;310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42352" y="2212680"/>
            <a:ext cx="423336" cy="423338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4"/>
          <p:cNvSpPr/>
          <p:nvPr/>
        </p:nvSpPr>
        <p:spPr>
          <a:xfrm>
            <a:off x="4186678" y="2081915"/>
            <a:ext cx="693300" cy="693300"/>
          </a:xfrm>
          <a:prstGeom prst="ellipse">
            <a:avLst/>
          </a:prstGeom>
          <a:solidFill>
            <a:srgbClr val="F79525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2" name="Google Shape;312;p34"/>
          <p:cNvGrpSpPr/>
          <p:nvPr/>
        </p:nvGrpSpPr>
        <p:grpSpPr>
          <a:xfrm>
            <a:off x="2918879" y="2318563"/>
            <a:ext cx="1195106" cy="220000"/>
            <a:chOff x="2918879" y="2318563"/>
            <a:chExt cx="1195106" cy="220000"/>
          </a:xfrm>
        </p:grpSpPr>
        <p:cxnSp>
          <p:nvCxnSpPr>
            <p:cNvPr id="313" name="Google Shape;313;p34"/>
            <p:cNvCxnSpPr/>
            <p:nvPr/>
          </p:nvCxnSpPr>
          <p:spPr>
            <a:xfrm>
              <a:off x="2918879" y="2423463"/>
              <a:ext cx="1151700" cy="51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314" name="Google Shape;314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 rot="-5400020">
              <a:off x="3893989" y="2318568"/>
              <a:ext cx="220000" cy="2199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5" name="Google Shape;315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76950" y="619618"/>
            <a:ext cx="4177065" cy="10809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6" name="Google Shape;316;p34"/>
          <p:cNvGrpSpPr/>
          <p:nvPr/>
        </p:nvGrpSpPr>
        <p:grpSpPr>
          <a:xfrm>
            <a:off x="5029941" y="2318563"/>
            <a:ext cx="1195106" cy="220000"/>
            <a:chOff x="2918879" y="2318563"/>
            <a:chExt cx="1195106" cy="220000"/>
          </a:xfrm>
        </p:grpSpPr>
        <p:cxnSp>
          <p:nvCxnSpPr>
            <p:cNvPr id="317" name="Google Shape;317;p34"/>
            <p:cNvCxnSpPr/>
            <p:nvPr/>
          </p:nvCxnSpPr>
          <p:spPr>
            <a:xfrm>
              <a:off x="2918879" y="2423463"/>
              <a:ext cx="1151700" cy="51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318" name="Google Shape;318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 rot="-5400020">
              <a:off x="3893989" y="2318568"/>
              <a:ext cx="220000" cy="2199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9" name="Google Shape;31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442424">
            <a:off x="2659801" y="2514819"/>
            <a:ext cx="219994" cy="219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00077" y="2139550"/>
            <a:ext cx="504900" cy="5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900025">
            <a:off x="2352166" y="2719621"/>
            <a:ext cx="219994" cy="219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5"/>
          <p:cNvSpPr/>
          <p:nvPr/>
        </p:nvSpPr>
        <p:spPr>
          <a:xfrm flipH="1">
            <a:off x="8509350" y="0"/>
            <a:ext cx="33900" cy="13392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5"/>
          <p:cNvSpPr txBox="1"/>
          <p:nvPr>
            <p:ph idx="4294967295" type="title"/>
          </p:nvPr>
        </p:nvSpPr>
        <p:spPr>
          <a:xfrm>
            <a:off x="322475" y="363100"/>
            <a:ext cx="3284700" cy="85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Rubik Light"/>
                <a:ea typeface="Rubik Light"/>
                <a:cs typeface="Rubik Light"/>
                <a:sym typeface="Rubik Light"/>
              </a:rPr>
              <a:t>Modern Design</a:t>
            </a:r>
            <a:endParaRPr sz="3500">
              <a:solidFill>
                <a:srgbClr val="000000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328" name="Google Shape;328;p35"/>
          <p:cNvSpPr txBox="1"/>
          <p:nvPr/>
        </p:nvSpPr>
        <p:spPr>
          <a:xfrm>
            <a:off x="418375" y="2080250"/>
            <a:ext cx="31305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1.  </a:t>
            </a:r>
            <a:r>
              <a:rPr lang="en" sz="25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Designs </a:t>
            </a:r>
            <a:r>
              <a:rPr lang="en" sz="25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that are </a:t>
            </a:r>
            <a:r>
              <a:rPr lang="en" sz="25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guaranteed </a:t>
            </a:r>
            <a:r>
              <a:rPr lang="en" sz="25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to fit every personality.</a:t>
            </a:r>
            <a:endParaRPr sz="25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329" name="Google Shape;329;p35"/>
          <p:cNvSpPr/>
          <p:nvPr/>
        </p:nvSpPr>
        <p:spPr>
          <a:xfrm flipH="1">
            <a:off x="-4825" y="2127200"/>
            <a:ext cx="327300" cy="12453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0" name="Google Shape;330;p35"/>
          <p:cNvPicPr preferRelativeResize="0"/>
          <p:nvPr/>
        </p:nvPicPr>
        <p:blipFill rotWithShape="1">
          <a:blip r:embed="rId3">
            <a:alphaModFix/>
          </a:blip>
          <a:srcRect b="6433" l="4601" r="20210" t="2317"/>
          <a:stretch/>
        </p:blipFill>
        <p:spPr>
          <a:xfrm flipH="1">
            <a:off x="3956592" y="1041579"/>
            <a:ext cx="2521814" cy="3060586"/>
          </a:xfrm>
          <a:prstGeom prst="rect">
            <a:avLst/>
          </a:prstGeom>
          <a:noFill/>
          <a:ln cap="flat" cmpd="sng" w="9525">
            <a:solidFill>
              <a:srgbClr val="D2D2D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1" name="Google Shape;331;p35"/>
          <p:cNvPicPr preferRelativeResize="0"/>
          <p:nvPr/>
        </p:nvPicPr>
        <p:blipFill rotWithShape="1">
          <a:blip r:embed="rId4">
            <a:alphaModFix/>
          </a:blip>
          <a:srcRect b="26019" l="18160" r="12735" t="27673"/>
          <a:stretch/>
        </p:blipFill>
        <p:spPr>
          <a:xfrm>
            <a:off x="487025" y="4369697"/>
            <a:ext cx="1153749" cy="33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5"/>
          <p:cNvSpPr/>
          <p:nvPr/>
        </p:nvSpPr>
        <p:spPr>
          <a:xfrm flipH="1">
            <a:off x="288575" y="4144700"/>
            <a:ext cx="33900" cy="9987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5"/>
          <p:cNvSpPr txBox="1"/>
          <p:nvPr/>
        </p:nvSpPr>
        <p:spPr>
          <a:xfrm>
            <a:off x="8531625" y="4606300"/>
            <a:ext cx="5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6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4" name="Google Shape;334;p35"/>
          <p:cNvPicPr preferRelativeResize="0"/>
          <p:nvPr/>
        </p:nvPicPr>
        <p:blipFill rotWithShape="1">
          <a:blip r:embed="rId5">
            <a:alphaModFix/>
          </a:blip>
          <a:srcRect b="0" l="15354" r="0" t="0"/>
          <a:stretch/>
        </p:blipFill>
        <p:spPr>
          <a:xfrm>
            <a:off x="6553350" y="1041575"/>
            <a:ext cx="2590650" cy="3060600"/>
          </a:xfrm>
          <a:prstGeom prst="rect">
            <a:avLst/>
          </a:prstGeom>
          <a:noFill/>
          <a:ln cap="flat" cmpd="sng" w="9525">
            <a:solidFill>
              <a:srgbClr val="D2D2D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6"/>
          <p:cNvSpPr/>
          <p:nvPr/>
        </p:nvSpPr>
        <p:spPr>
          <a:xfrm flipH="1">
            <a:off x="8509350" y="0"/>
            <a:ext cx="33900" cy="13392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6"/>
          <p:cNvSpPr/>
          <p:nvPr/>
        </p:nvSpPr>
        <p:spPr>
          <a:xfrm flipH="1">
            <a:off x="288575" y="4144700"/>
            <a:ext cx="33900" cy="9987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36"/>
          <p:cNvSpPr txBox="1"/>
          <p:nvPr>
            <p:ph idx="4294967295" type="title"/>
          </p:nvPr>
        </p:nvSpPr>
        <p:spPr>
          <a:xfrm>
            <a:off x="322475" y="363100"/>
            <a:ext cx="2973600" cy="85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Rubik Light"/>
                <a:ea typeface="Rubik Light"/>
                <a:cs typeface="Rubik Light"/>
                <a:sym typeface="Rubik Light"/>
              </a:rPr>
              <a:t>Truly Tailored</a:t>
            </a:r>
            <a:endParaRPr sz="3500">
              <a:solidFill>
                <a:srgbClr val="000000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342" name="Google Shape;342;p36"/>
          <p:cNvSpPr txBox="1"/>
          <p:nvPr/>
        </p:nvSpPr>
        <p:spPr>
          <a:xfrm>
            <a:off x="418375" y="1887962"/>
            <a:ext cx="35895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2. Easy-to-use </a:t>
            </a:r>
            <a:br>
              <a:rPr lang="en" sz="25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</a:br>
            <a:r>
              <a:rPr lang="en" sz="25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3D</a:t>
            </a:r>
            <a:r>
              <a:rPr lang="en" sz="25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 </a:t>
            </a:r>
            <a:r>
              <a:rPr lang="en" sz="25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Configurator </a:t>
            </a:r>
            <a:r>
              <a:rPr lang="en" sz="25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tool makes everyone a designer.</a:t>
            </a:r>
            <a:endParaRPr sz="25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343" name="Google Shape;343;p36"/>
          <p:cNvPicPr preferRelativeResize="0"/>
          <p:nvPr/>
        </p:nvPicPr>
        <p:blipFill rotWithShape="1">
          <a:blip r:embed="rId3">
            <a:alphaModFix/>
          </a:blip>
          <a:srcRect b="26019" l="18160" r="12735" t="27673"/>
          <a:stretch/>
        </p:blipFill>
        <p:spPr>
          <a:xfrm>
            <a:off x="487025" y="4369697"/>
            <a:ext cx="1153749" cy="33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6"/>
          <p:cNvSpPr/>
          <p:nvPr/>
        </p:nvSpPr>
        <p:spPr>
          <a:xfrm flipH="1">
            <a:off x="-4825" y="2127200"/>
            <a:ext cx="327300" cy="12453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5" name="Google Shape;345;p36"/>
          <p:cNvPicPr preferRelativeResize="0"/>
          <p:nvPr/>
        </p:nvPicPr>
        <p:blipFill rotWithShape="1">
          <a:blip r:embed="rId4">
            <a:alphaModFix/>
          </a:blip>
          <a:srcRect b="12138" l="7846" r="4379" t="12138"/>
          <a:stretch/>
        </p:blipFill>
        <p:spPr>
          <a:xfrm>
            <a:off x="3956600" y="1032600"/>
            <a:ext cx="5205724" cy="3060600"/>
          </a:xfrm>
          <a:prstGeom prst="rect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6" name="Google Shape;346;p36"/>
          <p:cNvSpPr txBox="1"/>
          <p:nvPr/>
        </p:nvSpPr>
        <p:spPr>
          <a:xfrm>
            <a:off x="8531625" y="4606300"/>
            <a:ext cx="5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7"/>
          <p:cNvSpPr txBox="1"/>
          <p:nvPr>
            <p:ph idx="4294967295" type="title"/>
          </p:nvPr>
        </p:nvSpPr>
        <p:spPr>
          <a:xfrm>
            <a:off x="322475" y="363100"/>
            <a:ext cx="2584800" cy="85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Rubik Light"/>
                <a:ea typeface="Rubik Light"/>
                <a:cs typeface="Rubik Light"/>
                <a:sym typeface="Rubik Light"/>
              </a:rPr>
              <a:t>Automated</a:t>
            </a:r>
            <a:endParaRPr sz="3500">
              <a:solidFill>
                <a:srgbClr val="000000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352" name="Google Shape;352;p37"/>
          <p:cNvSpPr txBox="1"/>
          <p:nvPr/>
        </p:nvSpPr>
        <p:spPr>
          <a:xfrm>
            <a:off x="418375" y="2080250"/>
            <a:ext cx="2761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3. Custom orders </a:t>
            </a:r>
            <a:r>
              <a:rPr lang="en" sz="25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converted </a:t>
            </a:r>
            <a:r>
              <a:rPr lang="en" sz="25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to </a:t>
            </a:r>
            <a:r>
              <a:rPr lang="en" sz="25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documentation</a:t>
            </a:r>
            <a:r>
              <a:rPr lang="en" sz="25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.</a:t>
            </a:r>
            <a:endParaRPr sz="25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353" name="Google Shape;353;p37"/>
          <p:cNvSpPr/>
          <p:nvPr/>
        </p:nvSpPr>
        <p:spPr>
          <a:xfrm flipH="1">
            <a:off x="-4825" y="2127200"/>
            <a:ext cx="327300" cy="12453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4" name="Google Shape;354;p37"/>
          <p:cNvPicPr preferRelativeResize="0"/>
          <p:nvPr/>
        </p:nvPicPr>
        <p:blipFill rotWithShape="1">
          <a:blip r:embed="rId3">
            <a:alphaModFix/>
          </a:blip>
          <a:srcRect b="26019" l="18160" r="12735" t="27673"/>
          <a:stretch/>
        </p:blipFill>
        <p:spPr>
          <a:xfrm>
            <a:off x="487025" y="4369697"/>
            <a:ext cx="1153749" cy="33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7"/>
          <p:cNvSpPr/>
          <p:nvPr/>
        </p:nvSpPr>
        <p:spPr>
          <a:xfrm flipH="1">
            <a:off x="8509350" y="0"/>
            <a:ext cx="33900" cy="13392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37"/>
          <p:cNvSpPr/>
          <p:nvPr/>
        </p:nvSpPr>
        <p:spPr>
          <a:xfrm flipH="1">
            <a:off x="288575" y="4144700"/>
            <a:ext cx="33900" cy="9987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7" name="Google Shape;357;p37"/>
          <p:cNvPicPr preferRelativeResize="0"/>
          <p:nvPr/>
        </p:nvPicPr>
        <p:blipFill rotWithShape="1">
          <a:blip r:embed="rId4">
            <a:alphaModFix/>
          </a:blip>
          <a:srcRect b="6576" l="8382" r="0" t="4558"/>
          <a:stretch/>
        </p:blipFill>
        <p:spPr>
          <a:xfrm>
            <a:off x="6582450" y="1311100"/>
            <a:ext cx="2328199" cy="3193999"/>
          </a:xfrm>
          <a:prstGeom prst="rect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8" name="Google Shape;358;p37"/>
          <p:cNvPicPr preferRelativeResize="0"/>
          <p:nvPr/>
        </p:nvPicPr>
        <p:blipFill rotWithShape="1">
          <a:blip r:embed="rId5">
            <a:alphaModFix/>
          </a:blip>
          <a:srcRect b="2185" l="4196" r="4186" t="660"/>
          <a:stretch/>
        </p:blipFill>
        <p:spPr>
          <a:xfrm>
            <a:off x="5431957" y="1142988"/>
            <a:ext cx="2328201" cy="3193999"/>
          </a:xfrm>
          <a:prstGeom prst="rect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9" name="Google Shape;359;p37"/>
          <p:cNvPicPr preferRelativeResize="0"/>
          <p:nvPr/>
        </p:nvPicPr>
        <p:blipFill rotWithShape="1">
          <a:blip r:embed="rId6">
            <a:alphaModFix/>
          </a:blip>
          <a:srcRect b="0" l="10201" r="16036" t="0"/>
          <a:stretch/>
        </p:blipFill>
        <p:spPr>
          <a:xfrm>
            <a:off x="3857775" y="994588"/>
            <a:ext cx="2328192" cy="3194024"/>
          </a:xfrm>
          <a:prstGeom prst="rect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60" name="Google Shape;360;p37"/>
          <p:cNvSpPr txBox="1"/>
          <p:nvPr/>
        </p:nvSpPr>
        <p:spPr>
          <a:xfrm>
            <a:off x="8531625" y="4606300"/>
            <a:ext cx="5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8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8"/>
          <p:cNvSpPr txBox="1"/>
          <p:nvPr>
            <p:ph idx="4294967295" type="title"/>
          </p:nvPr>
        </p:nvSpPr>
        <p:spPr>
          <a:xfrm>
            <a:off x="322475" y="363100"/>
            <a:ext cx="4164000" cy="85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Rubik Light"/>
                <a:ea typeface="Rubik Light"/>
                <a:cs typeface="Rubik Light"/>
                <a:sym typeface="Rubik Light"/>
              </a:rPr>
              <a:t>Where we are?</a:t>
            </a:r>
            <a:endParaRPr sz="3500">
              <a:solidFill>
                <a:srgbClr val="000000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grpSp>
        <p:nvGrpSpPr>
          <p:cNvPr id="366" name="Google Shape;366;p38"/>
          <p:cNvGrpSpPr/>
          <p:nvPr/>
        </p:nvGrpSpPr>
        <p:grpSpPr>
          <a:xfrm>
            <a:off x="970936" y="2050686"/>
            <a:ext cx="7202139" cy="1483439"/>
            <a:chOff x="967061" y="1953886"/>
            <a:chExt cx="7202139" cy="1483439"/>
          </a:xfrm>
        </p:grpSpPr>
        <p:grpSp>
          <p:nvGrpSpPr>
            <p:cNvPr id="367" name="Google Shape;367;p38"/>
            <p:cNvGrpSpPr/>
            <p:nvPr/>
          </p:nvGrpSpPr>
          <p:grpSpPr>
            <a:xfrm>
              <a:off x="3707881" y="2082439"/>
              <a:ext cx="1649400" cy="1354886"/>
              <a:chOff x="3401700" y="2082439"/>
              <a:chExt cx="1649400" cy="1354886"/>
            </a:xfrm>
          </p:grpSpPr>
          <p:sp>
            <p:nvSpPr>
              <p:cNvPr id="368" name="Google Shape;368;p38"/>
              <p:cNvSpPr txBox="1"/>
              <p:nvPr/>
            </p:nvSpPr>
            <p:spPr>
              <a:xfrm>
                <a:off x="3401700" y="2760225"/>
                <a:ext cx="1649400" cy="67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rgbClr val="EF6817"/>
                    </a:solidFill>
                    <a:latin typeface="Rubik"/>
                    <a:ea typeface="Rubik"/>
                    <a:cs typeface="Rubik"/>
                    <a:sym typeface="Rubik"/>
                  </a:rPr>
                  <a:t>3 Product Categories</a:t>
                </a:r>
                <a:endParaRPr sz="1600">
                  <a:solidFill>
                    <a:srgbClr val="EF6817"/>
                  </a:solidFill>
                  <a:latin typeface="Rubik"/>
                  <a:ea typeface="Rubik"/>
                  <a:cs typeface="Rubik"/>
                  <a:sym typeface="Rubik"/>
                </a:endParaRPr>
              </a:p>
            </p:txBody>
          </p:sp>
          <p:pic>
            <p:nvPicPr>
              <p:cNvPr id="369" name="Google Shape;369;p3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973952" y="2082439"/>
                <a:ext cx="504899" cy="44206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70" name="Google Shape;370;p38"/>
            <p:cNvGrpSpPr/>
            <p:nvPr/>
          </p:nvGrpSpPr>
          <p:grpSpPr>
            <a:xfrm>
              <a:off x="967061" y="1953886"/>
              <a:ext cx="2467200" cy="1481726"/>
              <a:chOff x="1043261" y="1953886"/>
              <a:chExt cx="2467200" cy="1481726"/>
            </a:xfrm>
          </p:grpSpPr>
          <p:sp>
            <p:nvSpPr>
              <p:cNvPr id="371" name="Google Shape;371;p38"/>
              <p:cNvSpPr txBox="1"/>
              <p:nvPr/>
            </p:nvSpPr>
            <p:spPr>
              <a:xfrm>
                <a:off x="1043261" y="2758513"/>
                <a:ext cx="2467200" cy="67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rgbClr val="EF6817"/>
                    </a:solidFill>
                    <a:latin typeface="Rubik"/>
                    <a:ea typeface="Rubik"/>
                    <a:cs typeface="Rubik"/>
                    <a:sym typeface="Rubik"/>
                  </a:rPr>
                  <a:t>3D Configurator</a:t>
                </a:r>
                <a:br>
                  <a:rPr lang="en" sz="1600">
                    <a:solidFill>
                      <a:srgbClr val="EF6817"/>
                    </a:solidFill>
                    <a:latin typeface="Rubik"/>
                    <a:ea typeface="Rubik"/>
                    <a:cs typeface="Rubik"/>
                    <a:sym typeface="Rubik"/>
                  </a:rPr>
                </a:br>
                <a:r>
                  <a:rPr lang="en" sz="1600">
                    <a:solidFill>
                      <a:srgbClr val="EF6817"/>
                    </a:solidFill>
                    <a:latin typeface="Rubik"/>
                    <a:ea typeface="Rubik"/>
                    <a:cs typeface="Rubik"/>
                    <a:sym typeface="Rubik"/>
                  </a:rPr>
                  <a:t> - MVP</a:t>
                </a:r>
                <a:endParaRPr sz="1600">
                  <a:solidFill>
                    <a:srgbClr val="EF6817"/>
                  </a:solidFill>
                  <a:latin typeface="Rubik"/>
                  <a:ea typeface="Rubik"/>
                  <a:cs typeface="Rubik"/>
                  <a:sym typeface="Rubik"/>
                </a:endParaRPr>
              </a:p>
            </p:txBody>
          </p:sp>
          <p:pic>
            <p:nvPicPr>
              <p:cNvPr id="372" name="Google Shape;372;p38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975789" y="1953886"/>
                <a:ext cx="699167" cy="69917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73" name="Google Shape;373;p38"/>
            <p:cNvGrpSpPr/>
            <p:nvPr/>
          </p:nvGrpSpPr>
          <p:grpSpPr>
            <a:xfrm>
              <a:off x="5630900" y="1998924"/>
              <a:ext cx="2538300" cy="1436701"/>
              <a:chOff x="5707100" y="1998924"/>
              <a:chExt cx="2538300" cy="1436701"/>
            </a:xfrm>
          </p:grpSpPr>
          <p:sp>
            <p:nvSpPr>
              <p:cNvPr id="374" name="Google Shape;374;p38"/>
              <p:cNvSpPr txBox="1"/>
              <p:nvPr/>
            </p:nvSpPr>
            <p:spPr>
              <a:xfrm>
                <a:off x="5707100" y="2758525"/>
                <a:ext cx="2538300" cy="67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rgbClr val="EF6817"/>
                    </a:solidFill>
                    <a:latin typeface="Rubik"/>
                    <a:ea typeface="Rubik"/>
                    <a:cs typeface="Rubik"/>
                    <a:sym typeface="Rubik"/>
                  </a:rPr>
                  <a:t>Committed Manufacturer </a:t>
                </a:r>
                <a:r>
                  <a:rPr lang="en" sz="1600">
                    <a:solidFill>
                      <a:srgbClr val="EF6817"/>
                    </a:solidFill>
                    <a:latin typeface="Rubik"/>
                    <a:ea typeface="Rubik"/>
                    <a:cs typeface="Rubik"/>
                    <a:sym typeface="Rubik"/>
                  </a:rPr>
                  <a:t>on </a:t>
                </a:r>
                <a:r>
                  <a:rPr lang="en" sz="1600">
                    <a:solidFill>
                      <a:srgbClr val="EF6817"/>
                    </a:solidFill>
                    <a:latin typeface="Rubik"/>
                    <a:ea typeface="Rubik"/>
                    <a:cs typeface="Rubik"/>
                    <a:sym typeface="Rubik"/>
                  </a:rPr>
                  <a:t>Board</a:t>
                </a:r>
                <a:endParaRPr sz="1600">
                  <a:solidFill>
                    <a:srgbClr val="EF6817"/>
                  </a:solidFill>
                  <a:latin typeface="Rubik"/>
                  <a:ea typeface="Rubik"/>
                  <a:cs typeface="Rubik"/>
                  <a:sym typeface="Rubik"/>
                </a:endParaRPr>
              </a:p>
            </p:txBody>
          </p:sp>
          <p:pic>
            <p:nvPicPr>
              <p:cNvPr id="375" name="Google Shape;375;p3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671724" y="1998924"/>
                <a:ext cx="609075" cy="6091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76" name="Google Shape;376;p38"/>
          <p:cNvPicPr preferRelativeResize="0"/>
          <p:nvPr/>
        </p:nvPicPr>
        <p:blipFill rotWithShape="1">
          <a:blip r:embed="rId6">
            <a:alphaModFix/>
          </a:blip>
          <a:srcRect b="26019" l="18160" r="12735" t="27673"/>
          <a:stretch/>
        </p:blipFill>
        <p:spPr>
          <a:xfrm>
            <a:off x="487025" y="4369697"/>
            <a:ext cx="1153749" cy="33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8"/>
          <p:cNvSpPr/>
          <p:nvPr/>
        </p:nvSpPr>
        <p:spPr>
          <a:xfrm flipH="1">
            <a:off x="8509350" y="0"/>
            <a:ext cx="33900" cy="13392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38"/>
          <p:cNvSpPr txBox="1"/>
          <p:nvPr/>
        </p:nvSpPr>
        <p:spPr>
          <a:xfrm>
            <a:off x="8531625" y="4606300"/>
            <a:ext cx="5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9.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9" name="Google Shape;379;p38"/>
          <p:cNvSpPr/>
          <p:nvPr/>
        </p:nvSpPr>
        <p:spPr>
          <a:xfrm flipH="1">
            <a:off x="-4825" y="2127200"/>
            <a:ext cx="327300" cy="12453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38"/>
          <p:cNvSpPr/>
          <p:nvPr/>
        </p:nvSpPr>
        <p:spPr>
          <a:xfrm flipH="1">
            <a:off x="288575" y="4144700"/>
            <a:ext cx="33900" cy="9987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9"/>
          <p:cNvSpPr/>
          <p:nvPr/>
        </p:nvSpPr>
        <p:spPr>
          <a:xfrm>
            <a:off x="4084748" y="986900"/>
            <a:ext cx="3592500" cy="359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39"/>
          <p:cNvSpPr txBox="1"/>
          <p:nvPr>
            <p:ph idx="4294967295" type="title"/>
          </p:nvPr>
        </p:nvSpPr>
        <p:spPr>
          <a:xfrm>
            <a:off x="322475" y="363100"/>
            <a:ext cx="2584800" cy="85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Rubik Light"/>
                <a:ea typeface="Rubik Light"/>
                <a:cs typeface="Rubik Light"/>
                <a:sym typeface="Rubik Light"/>
              </a:rPr>
              <a:t>Market</a:t>
            </a:r>
            <a:endParaRPr sz="3500">
              <a:solidFill>
                <a:srgbClr val="000000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387" name="Google Shape;387;p39"/>
          <p:cNvPicPr preferRelativeResize="0"/>
          <p:nvPr/>
        </p:nvPicPr>
        <p:blipFill rotWithShape="1">
          <a:blip r:embed="rId3">
            <a:alphaModFix/>
          </a:blip>
          <a:srcRect b="26019" l="18160" r="12735" t="27673"/>
          <a:stretch/>
        </p:blipFill>
        <p:spPr>
          <a:xfrm>
            <a:off x="487025" y="4369697"/>
            <a:ext cx="1153749" cy="33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9"/>
          <p:cNvSpPr/>
          <p:nvPr/>
        </p:nvSpPr>
        <p:spPr>
          <a:xfrm>
            <a:off x="4660800" y="2114900"/>
            <a:ext cx="2464500" cy="2464500"/>
          </a:xfrm>
          <a:prstGeom prst="ellipse">
            <a:avLst/>
          </a:prstGeom>
          <a:solidFill>
            <a:srgbClr val="9E9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39"/>
          <p:cNvSpPr/>
          <p:nvPr/>
        </p:nvSpPr>
        <p:spPr>
          <a:xfrm>
            <a:off x="5142450" y="3104250"/>
            <a:ext cx="1477200" cy="1477200"/>
          </a:xfrm>
          <a:prstGeom prst="ellipse">
            <a:avLst/>
          </a:prstGeom>
          <a:solidFill>
            <a:srgbClr val="F79525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9"/>
          <p:cNvSpPr txBox="1"/>
          <p:nvPr>
            <p:ph idx="4294967295" type="title"/>
          </p:nvPr>
        </p:nvSpPr>
        <p:spPr>
          <a:xfrm>
            <a:off x="4880826" y="3536539"/>
            <a:ext cx="2000700" cy="6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$870 M</a:t>
            </a:r>
            <a:endParaRPr b="1" sz="22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91" name="Google Shape;391;p39"/>
          <p:cNvSpPr txBox="1"/>
          <p:nvPr>
            <p:ph idx="4294967295" type="title"/>
          </p:nvPr>
        </p:nvSpPr>
        <p:spPr>
          <a:xfrm>
            <a:off x="4880826" y="2476847"/>
            <a:ext cx="2000700" cy="6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$4.70 Billion</a:t>
            </a:r>
            <a:endParaRPr b="1" sz="22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92" name="Google Shape;392;p39"/>
          <p:cNvSpPr txBox="1"/>
          <p:nvPr>
            <p:ph idx="4294967295" type="body"/>
          </p:nvPr>
        </p:nvSpPr>
        <p:spPr>
          <a:xfrm>
            <a:off x="1369875" y="3606000"/>
            <a:ext cx="2210700" cy="47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3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Tunisian Market</a:t>
            </a:r>
            <a:r>
              <a:rPr b="1" lang="en" sz="13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br>
              <a:rPr b="1" lang="en" sz="13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1" lang="en" sz="13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(2022)</a:t>
            </a:r>
            <a:r>
              <a:rPr b="1" lang="en" sz="13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b="1" sz="1300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93" name="Google Shape;393;p39"/>
          <p:cNvSpPr txBox="1"/>
          <p:nvPr>
            <p:ph idx="4294967295" type="body"/>
          </p:nvPr>
        </p:nvSpPr>
        <p:spPr>
          <a:xfrm>
            <a:off x="1566075" y="1377575"/>
            <a:ext cx="2014500" cy="55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3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MENA Market </a:t>
            </a:r>
            <a:br>
              <a:rPr b="1" lang="en" sz="13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1" lang="en" sz="13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(2022)</a:t>
            </a:r>
            <a:endParaRPr b="1" sz="1300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94" name="Google Shape;394;p39"/>
          <p:cNvSpPr/>
          <p:nvPr/>
        </p:nvSpPr>
        <p:spPr>
          <a:xfrm flipH="1">
            <a:off x="8509350" y="0"/>
            <a:ext cx="33900" cy="13392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9"/>
          <p:cNvSpPr/>
          <p:nvPr/>
        </p:nvSpPr>
        <p:spPr>
          <a:xfrm flipH="1">
            <a:off x="288575" y="4144700"/>
            <a:ext cx="33900" cy="9987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9"/>
          <p:cNvSpPr txBox="1"/>
          <p:nvPr>
            <p:ph idx="4294967295" type="body"/>
          </p:nvPr>
        </p:nvSpPr>
        <p:spPr>
          <a:xfrm>
            <a:off x="1566075" y="2583050"/>
            <a:ext cx="20145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3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North Africa </a:t>
            </a:r>
            <a:r>
              <a:rPr b="1" lang="en" sz="13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Market (2022)</a:t>
            </a:r>
            <a:endParaRPr b="1" sz="1300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97" name="Google Shape;397;p39"/>
          <p:cNvSpPr txBox="1"/>
          <p:nvPr/>
        </p:nvSpPr>
        <p:spPr>
          <a:xfrm>
            <a:off x="8531625" y="4606300"/>
            <a:ext cx="5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8" name="Google Shape;398;p39"/>
          <p:cNvSpPr txBox="1"/>
          <p:nvPr>
            <p:ph idx="4294967295" type="title"/>
          </p:nvPr>
        </p:nvSpPr>
        <p:spPr>
          <a:xfrm>
            <a:off x="4892601" y="1346522"/>
            <a:ext cx="2000700" cy="6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$27 Billion</a:t>
            </a:r>
            <a:endParaRPr b="1" sz="22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cxnSp>
        <p:nvCxnSpPr>
          <p:cNvPr id="399" name="Google Shape;399;p39"/>
          <p:cNvCxnSpPr>
            <a:stCxn id="398" idx="1"/>
            <a:endCxn id="393" idx="3"/>
          </p:cNvCxnSpPr>
          <p:nvPr/>
        </p:nvCxnSpPr>
        <p:spPr>
          <a:xfrm flipH="1">
            <a:off x="3580701" y="1652822"/>
            <a:ext cx="1311900" cy="600"/>
          </a:xfrm>
          <a:prstGeom prst="bentConnector3">
            <a:avLst>
              <a:gd fmla="val 50005" name="adj1"/>
            </a:avLst>
          </a:prstGeom>
          <a:noFill/>
          <a:ln cap="flat" cmpd="sng" w="9525">
            <a:solidFill>
              <a:srgbClr val="EF6817"/>
            </a:solidFill>
            <a:prstDash val="solid"/>
            <a:round/>
            <a:headEnd len="med" w="med" type="none"/>
            <a:tailEnd len="med" w="med" type="diamond"/>
          </a:ln>
        </p:spPr>
      </p:cxnSp>
      <p:cxnSp>
        <p:nvCxnSpPr>
          <p:cNvPr id="400" name="Google Shape;400;p39"/>
          <p:cNvCxnSpPr>
            <a:stCxn id="391" idx="1"/>
            <a:endCxn id="396" idx="3"/>
          </p:cNvCxnSpPr>
          <p:nvPr/>
        </p:nvCxnSpPr>
        <p:spPr>
          <a:xfrm flipH="1">
            <a:off x="3580626" y="2783147"/>
            <a:ext cx="1300200" cy="600"/>
          </a:xfrm>
          <a:prstGeom prst="bentConnector3">
            <a:avLst>
              <a:gd fmla="val 50002" name="adj1"/>
            </a:avLst>
          </a:prstGeom>
          <a:noFill/>
          <a:ln cap="flat" cmpd="sng" w="9525">
            <a:solidFill>
              <a:srgbClr val="EF6817"/>
            </a:solidFill>
            <a:prstDash val="solid"/>
            <a:round/>
            <a:headEnd len="med" w="med" type="none"/>
            <a:tailEnd len="med" w="med" type="diamond"/>
          </a:ln>
        </p:spPr>
      </p:cxnSp>
      <p:cxnSp>
        <p:nvCxnSpPr>
          <p:cNvPr id="401" name="Google Shape;401;p39"/>
          <p:cNvCxnSpPr>
            <a:endCxn id="392" idx="3"/>
          </p:cNvCxnSpPr>
          <p:nvPr/>
        </p:nvCxnSpPr>
        <p:spPr>
          <a:xfrm flipH="1">
            <a:off x="3580575" y="3842250"/>
            <a:ext cx="16326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EF6817"/>
            </a:solidFill>
            <a:prstDash val="solid"/>
            <a:round/>
            <a:headEnd len="med" w="med" type="none"/>
            <a:tailEnd len="med" w="med" type="diamon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0"/>
          <p:cNvSpPr txBox="1"/>
          <p:nvPr>
            <p:ph idx="4294967295" type="title"/>
          </p:nvPr>
        </p:nvSpPr>
        <p:spPr>
          <a:xfrm>
            <a:off x="322475" y="363100"/>
            <a:ext cx="4164000" cy="85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Rubik Light"/>
                <a:ea typeface="Rubik Light"/>
                <a:cs typeface="Rubik Light"/>
                <a:sym typeface="Rubik Light"/>
              </a:rPr>
              <a:t>Business Model</a:t>
            </a:r>
            <a:endParaRPr sz="3500">
              <a:solidFill>
                <a:srgbClr val="000000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407" name="Google Shape;407;p40"/>
          <p:cNvPicPr preferRelativeResize="0"/>
          <p:nvPr/>
        </p:nvPicPr>
        <p:blipFill rotWithShape="1">
          <a:blip r:embed="rId3">
            <a:alphaModFix/>
          </a:blip>
          <a:srcRect b="26019" l="18160" r="12735" t="27673"/>
          <a:stretch/>
        </p:blipFill>
        <p:spPr>
          <a:xfrm>
            <a:off x="487025" y="4369697"/>
            <a:ext cx="1153749" cy="33077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0"/>
          <p:cNvSpPr/>
          <p:nvPr/>
        </p:nvSpPr>
        <p:spPr>
          <a:xfrm>
            <a:off x="3335575" y="1672500"/>
            <a:ext cx="2619900" cy="2619900"/>
          </a:xfrm>
          <a:prstGeom prst="ellipse">
            <a:avLst/>
          </a:prstGeom>
          <a:solidFill>
            <a:srgbClr val="F79525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40"/>
          <p:cNvSpPr/>
          <p:nvPr/>
        </p:nvSpPr>
        <p:spPr>
          <a:xfrm>
            <a:off x="3209875" y="1546800"/>
            <a:ext cx="2871600" cy="2871600"/>
          </a:xfrm>
          <a:prstGeom prst="pie">
            <a:avLst>
              <a:gd fmla="val 7441216" name="adj1"/>
              <a:gd fmla="val 16200000" name="adj2"/>
            </a:avLst>
          </a:prstGeom>
          <a:solidFill>
            <a:srgbClr val="CCCCCC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40"/>
          <p:cNvSpPr/>
          <p:nvPr/>
        </p:nvSpPr>
        <p:spPr>
          <a:xfrm>
            <a:off x="3748274" y="2085199"/>
            <a:ext cx="1794600" cy="17946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40"/>
          <p:cNvSpPr txBox="1"/>
          <p:nvPr/>
        </p:nvSpPr>
        <p:spPr>
          <a:xfrm>
            <a:off x="3906624" y="2428350"/>
            <a:ext cx="1478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ubik"/>
                <a:ea typeface="Rubik"/>
                <a:cs typeface="Rubik"/>
                <a:sym typeface="Rubik"/>
              </a:rPr>
              <a:t>Direct-to -Consumer:</a:t>
            </a:r>
            <a:br>
              <a:rPr lang="en" sz="1500">
                <a:latin typeface="Rubik"/>
                <a:ea typeface="Rubik"/>
                <a:cs typeface="Rubik"/>
                <a:sym typeface="Rubik"/>
              </a:rPr>
            </a:br>
            <a:r>
              <a:rPr b="1" lang="en" sz="1500">
                <a:latin typeface="Rubik"/>
                <a:ea typeface="Rubik"/>
                <a:cs typeface="Rubik"/>
                <a:sym typeface="Rubik"/>
              </a:rPr>
              <a:t>(Established Brand)</a:t>
            </a:r>
            <a:endParaRPr b="1" sz="1500">
              <a:latin typeface="Rubik"/>
              <a:ea typeface="Rubik"/>
              <a:cs typeface="Rubik"/>
              <a:sym typeface="Rubik"/>
            </a:endParaRPr>
          </a:p>
        </p:txBody>
      </p:sp>
      <p:cxnSp>
        <p:nvCxnSpPr>
          <p:cNvPr id="412" name="Google Shape;412;p40"/>
          <p:cNvCxnSpPr>
            <a:stCxn id="408" idx="6"/>
          </p:cNvCxnSpPr>
          <p:nvPr/>
        </p:nvCxnSpPr>
        <p:spPr>
          <a:xfrm flipH="1" rot="10800000">
            <a:off x="5955475" y="2418450"/>
            <a:ext cx="1215300" cy="564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diamond"/>
          </a:ln>
        </p:spPr>
      </p:cxnSp>
      <p:cxnSp>
        <p:nvCxnSpPr>
          <p:cNvPr id="413" name="Google Shape;413;p40"/>
          <p:cNvCxnSpPr>
            <a:stCxn id="409" idx="2"/>
          </p:cNvCxnSpPr>
          <p:nvPr/>
        </p:nvCxnSpPr>
        <p:spPr>
          <a:xfrm rot="10800000">
            <a:off x="1957975" y="2444100"/>
            <a:ext cx="1251900" cy="538500"/>
          </a:xfrm>
          <a:prstGeom prst="bentConnector3">
            <a:avLst>
              <a:gd fmla="val 5000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diamond"/>
          </a:ln>
        </p:spPr>
      </p:cxnSp>
      <p:sp>
        <p:nvSpPr>
          <p:cNvPr id="414" name="Google Shape;414;p40"/>
          <p:cNvSpPr txBox="1"/>
          <p:nvPr/>
        </p:nvSpPr>
        <p:spPr>
          <a:xfrm>
            <a:off x="846900" y="2487613"/>
            <a:ext cx="166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ubik"/>
                <a:ea typeface="Rubik"/>
                <a:cs typeface="Rubik"/>
                <a:sym typeface="Rubik"/>
              </a:rPr>
              <a:t>Manufacturing </a:t>
            </a: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15" name="Google Shape;415;p40"/>
          <p:cNvSpPr txBox="1"/>
          <p:nvPr/>
        </p:nvSpPr>
        <p:spPr>
          <a:xfrm>
            <a:off x="1779325" y="2028150"/>
            <a:ext cx="73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ubik"/>
                <a:ea typeface="Rubik"/>
                <a:cs typeface="Rubik"/>
                <a:sym typeface="Rubik"/>
              </a:rPr>
              <a:t>40%</a:t>
            </a:r>
            <a:endParaRPr b="1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16" name="Google Shape;416;p40"/>
          <p:cNvSpPr txBox="1"/>
          <p:nvPr/>
        </p:nvSpPr>
        <p:spPr>
          <a:xfrm>
            <a:off x="6632400" y="2487613"/>
            <a:ext cx="166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ubik"/>
                <a:ea typeface="Rubik"/>
                <a:cs typeface="Rubik"/>
                <a:sym typeface="Rubik"/>
              </a:rPr>
              <a:t>Gross Margin</a:t>
            </a: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17" name="Google Shape;417;p40"/>
          <p:cNvSpPr txBox="1"/>
          <p:nvPr/>
        </p:nvSpPr>
        <p:spPr>
          <a:xfrm>
            <a:off x="6632400" y="2028150"/>
            <a:ext cx="73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ubik"/>
                <a:ea typeface="Rubik"/>
                <a:cs typeface="Rubik"/>
                <a:sym typeface="Rubik"/>
              </a:rPr>
              <a:t>6</a:t>
            </a:r>
            <a:r>
              <a:rPr b="1" lang="en">
                <a:latin typeface="Rubik"/>
                <a:ea typeface="Rubik"/>
                <a:cs typeface="Rubik"/>
                <a:sym typeface="Rubik"/>
              </a:rPr>
              <a:t>0%</a:t>
            </a:r>
            <a:endParaRPr b="1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18" name="Google Shape;418;p40"/>
          <p:cNvSpPr/>
          <p:nvPr/>
        </p:nvSpPr>
        <p:spPr>
          <a:xfrm flipH="1">
            <a:off x="8509350" y="0"/>
            <a:ext cx="33900" cy="13392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40"/>
          <p:cNvSpPr/>
          <p:nvPr/>
        </p:nvSpPr>
        <p:spPr>
          <a:xfrm flipH="1">
            <a:off x="288575" y="4144700"/>
            <a:ext cx="33900" cy="9987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40"/>
          <p:cNvSpPr txBox="1"/>
          <p:nvPr/>
        </p:nvSpPr>
        <p:spPr>
          <a:xfrm>
            <a:off x="8531625" y="4606300"/>
            <a:ext cx="5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11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1"/>
          <p:cNvSpPr txBox="1"/>
          <p:nvPr>
            <p:ph idx="4294967295" type="title"/>
          </p:nvPr>
        </p:nvSpPr>
        <p:spPr>
          <a:xfrm>
            <a:off x="322475" y="363100"/>
            <a:ext cx="4164000" cy="85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Rubik Light"/>
                <a:ea typeface="Rubik Light"/>
                <a:cs typeface="Rubik Light"/>
                <a:sym typeface="Rubik Light"/>
              </a:rPr>
              <a:t>Roadmap</a:t>
            </a:r>
            <a:endParaRPr sz="3500">
              <a:solidFill>
                <a:srgbClr val="000000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426" name="Google Shape;426;p41"/>
          <p:cNvPicPr preferRelativeResize="0"/>
          <p:nvPr/>
        </p:nvPicPr>
        <p:blipFill rotWithShape="1">
          <a:blip r:embed="rId3">
            <a:alphaModFix/>
          </a:blip>
          <a:srcRect b="26019" l="18160" r="12735" t="27673"/>
          <a:stretch/>
        </p:blipFill>
        <p:spPr>
          <a:xfrm>
            <a:off x="487025" y="4369697"/>
            <a:ext cx="1153749" cy="330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7" name="Google Shape;427;p41"/>
          <p:cNvCxnSpPr/>
          <p:nvPr/>
        </p:nvCxnSpPr>
        <p:spPr>
          <a:xfrm>
            <a:off x="-9725" y="2382975"/>
            <a:ext cx="8225700" cy="0"/>
          </a:xfrm>
          <a:prstGeom prst="straightConnector1">
            <a:avLst/>
          </a:prstGeom>
          <a:noFill/>
          <a:ln cap="flat" cmpd="sng" w="28575">
            <a:solidFill>
              <a:srgbClr val="F7952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8" name="Google Shape;428;p41"/>
          <p:cNvSpPr txBox="1"/>
          <p:nvPr/>
        </p:nvSpPr>
        <p:spPr>
          <a:xfrm>
            <a:off x="3254251" y="1899682"/>
            <a:ext cx="113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ubik"/>
                <a:ea typeface="Rubik"/>
                <a:cs typeface="Rubik"/>
                <a:sym typeface="Rubik"/>
              </a:rPr>
              <a:t>2023</a:t>
            </a:r>
            <a:endParaRPr b="1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29" name="Google Shape;429;p41"/>
          <p:cNvSpPr txBox="1"/>
          <p:nvPr/>
        </p:nvSpPr>
        <p:spPr>
          <a:xfrm>
            <a:off x="3227976" y="2463275"/>
            <a:ext cx="2098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ubik"/>
                <a:ea typeface="Rubik"/>
                <a:cs typeface="Rubik"/>
                <a:sym typeface="Rubik"/>
              </a:rPr>
              <a:t>Product improvement</a:t>
            </a:r>
            <a:endParaRPr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ubik"/>
                <a:ea typeface="Rubik"/>
                <a:cs typeface="Rubik"/>
                <a:sym typeface="Rubik"/>
              </a:rPr>
              <a:t>Launch in KSA</a:t>
            </a:r>
            <a:endParaRPr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ubik"/>
                <a:ea typeface="Rubik"/>
                <a:cs typeface="Rubik"/>
                <a:sym typeface="Rubik"/>
              </a:rPr>
              <a:t>AR integration</a:t>
            </a: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30" name="Google Shape;430;p41"/>
          <p:cNvSpPr txBox="1"/>
          <p:nvPr/>
        </p:nvSpPr>
        <p:spPr>
          <a:xfrm>
            <a:off x="1129102" y="1899682"/>
            <a:ext cx="113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ubik"/>
                <a:ea typeface="Rubik"/>
                <a:cs typeface="Rubik"/>
                <a:sym typeface="Rubik"/>
              </a:rPr>
              <a:t>Q4 2022</a:t>
            </a:r>
            <a:endParaRPr b="1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31" name="Google Shape;431;p41"/>
          <p:cNvSpPr txBox="1"/>
          <p:nvPr/>
        </p:nvSpPr>
        <p:spPr>
          <a:xfrm>
            <a:off x="1129100" y="2466250"/>
            <a:ext cx="2022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ubik"/>
                <a:ea typeface="Rubik"/>
                <a:cs typeface="Rubik"/>
                <a:sym typeface="Rubik"/>
              </a:rPr>
              <a:t>Launch 3D Config</a:t>
            </a:r>
            <a:br>
              <a:rPr lang="en">
                <a:latin typeface="Rubik"/>
                <a:ea typeface="Rubik"/>
                <a:cs typeface="Rubik"/>
                <a:sym typeface="Rubik"/>
              </a:rPr>
            </a:br>
            <a:r>
              <a:rPr lang="en">
                <a:latin typeface="Rubik"/>
                <a:ea typeface="Rubik"/>
                <a:cs typeface="Rubik"/>
                <a:sym typeface="Rubik"/>
              </a:rPr>
              <a:t>5 Product Categories</a:t>
            </a: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32" name="Google Shape;432;p41"/>
          <p:cNvSpPr txBox="1"/>
          <p:nvPr/>
        </p:nvSpPr>
        <p:spPr>
          <a:xfrm>
            <a:off x="5379400" y="1899682"/>
            <a:ext cx="113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ubik"/>
                <a:ea typeface="Rubik"/>
                <a:cs typeface="Rubik"/>
                <a:sym typeface="Rubik"/>
              </a:rPr>
              <a:t>2024</a:t>
            </a:r>
            <a:endParaRPr b="1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33" name="Google Shape;433;p41"/>
          <p:cNvSpPr txBox="1"/>
          <p:nvPr/>
        </p:nvSpPr>
        <p:spPr>
          <a:xfrm>
            <a:off x="5379400" y="2463300"/>
            <a:ext cx="24573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ubik"/>
                <a:ea typeface="Rubik"/>
                <a:cs typeface="Rubik"/>
                <a:sym typeface="Rubik"/>
              </a:rPr>
              <a:t>Advanced 3D Config. (CNC)</a:t>
            </a:r>
            <a:endParaRPr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ubik"/>
                <a:ea typeface="Rubik"/>
                <a:cs typeface="Rubik"/>
                <a:sym typeface="Rubik"/>
              </a:rPr>
              <a:t>Tunisia + KSA+ UAE</a:t>
            </a: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34" name="Google Shape;434;p41"/>
          <p:cNvSpPr/>
          <p:nvPr/>
        </p:nvSpPr>
        <p:spPr>
          <a:xfrm flipH="1">
            <a:off x="1036400" y="2084224"/>
            <a:ext cx="42300" cy="157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41"/>
          <p:cNvSpPr/>
          <p:nvPr/>
        </p:nvSpPr>
        <p:spPr>
          <a:xfrm flipH="1">
            <a:off x="3151069" y="1989448"/>
            <a:ext cx="42300" cy="167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41"/>
          <p:cNvSpPr/>
          <p:nvPr/>
        </p:nvSpPr>
        <p:spPr>
          <a:xfrm flipH="1">
            <a:off x="5284469" y="1989448"/>
            <a:ext cx="42300" cy="167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7" name="Google Shape;437;p41"/>
          <p:cNvCxnSpPr/>
          <p:nvPr/>
        </p:nvCxnSpPr>
        <p:spPr>
          <a:xfrm>
            <a:off x="7246825" y="4595200"/>
            <a:ext cx="1911300" cy="0"/>
          </a:xfrm>
          <a:prstGeom prst="straightConnector1">
            <a:avLst/>
          </a:prstGeom>
          <a:noFill/>
          <a:ln cap="flat" cmpd="sng" w="28575">
            <a:solidFill>
              <a:srgbClr val="F7952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8" name="Google Shape;438;p41"/>
          <p:cNvSpPr txBox="1"/>
          <p:nvPr/>
        </p:nvSpPr>
        <p:spPr>
          <a:xfrm>
            <a:off x="8531625" y="4606300"/>
            <a:ext cx="5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2"/>
          <p:cNvSpPr/>
          <p:nvPr/>
        </p:nvSpPr>
        <p:spPr>
          <a:xfrm>
            <a:off x="288575" y="1700825"/>
            <a:ext cx="3952500" cy="21183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42"/>
          <p:cNvSpPr txBox="1"/>
          <p:nvPr>
            <p:ph idx="4294967295" type="title"/>
          </p:nvPr>
        </p:nvSpPr>
        <p:spPr>
          <a:xfrm>
            <a:off x="322475" y="363100"/>
            <a:ext cx="951300" cy="85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Rubik Light"/>
                <a:ea typeface="Rubik Light"/>
                <a:cs typeface="Rubik Light"/>
                <a:sym typeface="Rubik Light"/>
              </a:rPr>
              <a:t>Ask</a:t>
            </a:r>
            <a:endParaRPr sz="3500">
              <a:solidFill>
                <a:srgbClr val="000000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445" name="Google Shape;445;p42"/>
          <p:cNvPicPr preferRelativeResize="0"/>
          <p:nvPr/>
        </p:nvPicPr>
        <p:blipFill rotWithShape="1">
          <a:blip r:embed="rId3">
            <a:alphaModFix/>
          </a:blip>
          <a:srcRect b="26019" l="18160" r="12735" t="27673"/>
          <a:stretch/>
        </p:blipFill>
        <p:spPr>
          <a:xfrm>
            <a:off x="487025" y="4369697"/>
            <a:ext cx="1153749" cy="33077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42"/>
          <p:cNvSpPr txBox="1"/>
          <p:nvPr/>
        </p:nvSpPr>
        <p:spPr>
          <a:xfrm>
            <a:off x="571854" y="2051995"/>
            <a:ext cx="341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$250,000  / 18 Months</a:t>
            </a:r>
            <a:endParaRPr sz="18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47" name="Google Shape;447;p42"/>
          <p:cNvSpPr txBox="1"/>
          <p:nvPr/>
        </p:nvSpPr>
        <p:spPr>
          <a:xfrm>
            <a:off x="547154" y="2544595"/>
            <a:ext cx="3411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Char char="-"/>
            </a:pPr>
            <a:r>
              <a:rPr lang="en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Grow the Birdhouce Brand</a:t>
            </a:r>
            <a:endParaRPr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Char char="-"/>
            </a:pPr>
            <a:r>
              <a:rPr lang="en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Develop our tech. for scale</a:t>
            </a:r>
            <a:endParaRPr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Char char="-"/>
            </a:pPr>
            <a:r>
              <a:rPr lang="en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Expand to our next market</a:t>
            </a:r>
            <a:endParaRPr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48" name="Google Shape;448;p42"/>
          <p:cNvSpPr/>
          <p:nvPr/>
        </p:nvSpPr>
        <p:spPr>
          <a:xfrm flipH="1">
            <a:off x="4309038" y="1692075"/>
            <a:ext cx="33900" cy="21183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42"/>
          <p:cNvSpPr/>
          <p:nvPr/>
        </p:nvSpPr>
        <p:spPr>
          <a:xfrm flipH="1">
            <a:off x="8509350" y="0"/>
            <a:ext cx="33900" cy="13392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42"/>
          <p:cNvSpPr/>
          <p:nvPr/>
        </p:nvSpPr>
        <p:spPr>
          <a:xfrm flipH="1">
            <a:off x="288575" y="4144700"/>
            <a:ext cx="33900" cy="9987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42"/>
          <p:cNvSpPr txBox="1"/>
          <p:nvPr/>
        </p:nvSpPr>
        <p:spPr>
          <a:xfrm>
            <a:off x="8531625" y="4606300"/>
            <a:ext cx="5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13.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2" name="Google Shape;452;p42"/>
          <p:cNvSpPr txBox="1"/>
          <p:nvPr/>
        </p:nvSpPr>
        <p:spPr>
          <a:xfrm>
            <a:off x="7037400" y="1215100"/>
            <a:ext cx="109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Rubik"/>
                <a:ea typeface="Rubik"/>
                <a:cs typeface="Rubik"/>
                <a:sym typeface="Rubik"/>
              </a:rPr>
              <a:t>Marketing</a:t>
            </a:r>
            <a:r>
              <a:rPr lang="en" sz="1300">
                <a:latin typeface="Rubik"/>
                <a:ea typeface="Rubik"/>
                <a:cs typeface="Rubik"/>
                <a:sym typeface="Rubik"/>
              </a:rPr>
              <a:t> </a:t>
            </a:r>
            <a:endParaRPr sz="13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53" name="Google Shape;453;p42"/>
          <p:cNvSpPr txBox="1"/>
          <p:nvPr/>
        </p:nvSpPr>
        <p:spPr>
          <a:xfrm>
            <a:off x="6486422" y="4057375"/>
            <a:ext cx="1153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Rubik"/>
                <a:ea typeface="Rubik"/>
                <a:cs typeface="Rubik"/>
                <a:sym typeface="Rubik"/>
              </a:rPr>
              <a:t>Operations</a:t>
            </a:r>
            <a:r>
              <a:rPr lang="en" sz="1300">
                <a:latin typeface="Rubik"/>
                <a:ea typeface="Rubik"/>
                <a:cs typeface="Rubik"/>
                <a:sym typeface="Rubik"/>
              </a:rPr>
              <a:t> </a:t>
            </a:r>
            <a:endParaRPr sz="13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54" name="Google Shape;454;p42"/>
          <p:cNvSpPr txBox="1"/>
          <p:nvPr/>
        </p:nvSpPr>
        <p:spPr>
          <a:xfrm>
            <a:off x="3888797" y="2998350"/>
            <a:ext cx="1500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Rubik"/>
                <a:ea typeface="Rubik"/>
                <a:cs typeface="Rubik"/>
                <a:sym typeface="Rubik"/>
              </a:rPr>
              <a:t>Team</a:t>
            </a:r>
            <a:r>
              <a:rPr lang="en" sz="1300">
                <a:latin typeface="Rubik"/>
                <a:ea typeface="Rubik"/>
                <a:cs typeface="Rubik"/>
                <a:sym typeface="Rubik"/>
              </a:rPr>
              <a:t> </a:t>
            </a:r>
            <a:endParaRPr sz="13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55" name="Google Shape;455;p42"/>
          <p:cNvSpPr txBox="1"/>
          <p:nvPr/>
        </p:nvSpPr>
        <p:spPr>
          <a:xfrm>
            <a:off x="4963950" y="1215100"/>
            <a:ext cx="1694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Rubik"/>
                <a:ea typeface="Rubik"/>
                <a:cs typeface="Rubik"/>
                <a:sym typeface="Rubik"/>
              </a:rPr>
              <a:t>Product Dev.</a:t>
            </a:r>
            <a:endParaRPr sz="1300">
              <a:latin typeface="Rubik"/>
              <a:ea typeface="Rubik"/>
              <a:cs typeface="Rubik"/>
              <a:sym typeface="Rubik"/>
            </a:endParaRPr>
          </a:p>
        </p:txBody>
      </p:sp>
      <p:grpSp>
        <p:nvGrpSpPr>
          <p:cNvPr id="456" name="Google Shape;456;p42"/>
          <p:cNvGrpSpPr/>
          <p:nvPr/>
        </p:nvGrpSpPr>
        <p:grpSpPr>
          <a:xfrm>
            <a:off x="5389700" y="1539140"/>
            <a:ext cx="2457911" cy="2370014"/>
            <a:chOff x="5509800" y="1279815"/>
            <a:chExt cx="2457911" cy="2370014"/>
          </a:xfrm>
        </p:grpSpPr>
        <p:sp>
          <p:nvSpPr>
            <p:cNvPr id="457" name="Google Shape;457;p42"/>
            <p:cNvSpPr/>
            <p:nvPr/>
          </p:nvSpPr>
          <p:spPr>
            <a:xfrm>
              <a:off x="5597410" y="1279829"/>
              <a:ext cx="2370300" cy="2370000"/>
            </a:xfrm>
            <a:prstGeom prst="pie">
              <a:avLst>
                <a:gd fmla="val 3276549" name="adj1"/>
                <a:gd fmla="val 9117484" name="adj2"/>
              </a:avLst>
            </a:prstGeom>
            <a:solidFill>
              <a:srgbClr val="EF6817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"/>
            </a:p>
          </p:txBody>
        </p:sp>
        <p:sp>
          <p:nvSpPr>
            <p:cNvPr id="458" name="Google Shape;458;p42"/>
            <p:cNvSpPr/>
            <p:nvPr/>
          </p:nvSpPr>
          <p:spPr>
            <a:xfrm>
              <a:off x="5597410" y="1279817"/>
              <a:ext cx="2370300" cy="2370000"/>
            </a:xfrm>
            <a:prstGeom prst="pie">
              <a:avLst>
                <a:gd fmla="val 12638625" name="adj1"/>
                <a:gd fmla="val 16200429" name="adj2"/>
              </a:avLst>
            </a:prstGeom>
            <a:solidFill>
              <a:srgbClr val="F7952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"/>
            </a:p>
          </p:txBody>
        </p:sp>
        <p:sp>
          <p:nvSpPr>
            <p:cNvPr id="459" name="Google Shape;459;p42"/>
            <p:cNvSpPr/>
            <p:nvPr/>
          </p:nvSpPr>
          <p:spPr>
            <a:xfrm>
              <a:off x="5587679" y="1279825"/>
              <a:ext cx="2370300" cy="2370000"/>
            </a:xfrm>
            <a:prstGeom prst="pie">
              <a:avLst>
                <a:gd fmla="val 8735148" name="adj1"/>
                <a:gd fmla="val 12868852" name="adj2"/>
              </a:avLst>
            </a:prstGeom>
            <a:solidFill>
              <a:schemeClr val="dk2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"/>
            </a:p>
          </p:txBody>
        </p:sp>
        <p:sp>
          <p:nvSpPr>
            <p:cNvPr id="460" name="Google Shape;460;p42"/>
            <p:cNvSpPr txBox="1"/>
            <p:nvPr/>
          </p:nvSpPr>
          <p:spPr>
            <a:xfrm>
              <a:off x="5989423" y="1453942"/>
              <a:ext cx="6486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15</a:t>
              </a:r>
              <a:r>
                <a:rPr b="1" lang="en" sz="1300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%</a:t>
              </a:r>
              <a:endParaRPr sz="13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461" name="Google Shape;461;p42"/>
            <p:cNvSpPr txBox="1"/>
            <p:nvPr/>
          </p:nvSpPr>
          <p:spPr>
            <a:xfrm>
              <a:off x="6273611" y="3166640"/>
              <a:ext cx="6486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2</a:t>
              </a:r>
              <a:r>
                <a:rPr b="1" lang="en" sz="1300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5%</a:t>
              </a:r>
              <a:endParaRPr sz="13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462" name="Google Shape;462;p42"/>
            <p:cNvSpPr txBox="1"/>
            <p:nvPr/>
          </p:nvSpPr>
          <p:spPr>
            <a:xfrm>
              <a:off x="5509800" y="2272375"/>
              <a:ext cx="6486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20</a:t>
              </a:r>
              <a:r>
                <a:rPr b="1" lang="en" sz="1300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%</a:t>
              </a:r>
              <a:endParaRPr sz="13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463" name="Google Shape;463;p42"/>
            <p:cNvSpPr/>
            <p:nvPr/>
          </p:nvSpPr>
          <p:spPr>
            <a:xfrm>
              <a:off x="5597412" y="1279815"/>
              <a:ext cx="2370300" cy="2370000"/>
            </a:xfrm>
            <a:prstGeom prst="pie">
              <a:avLst>
                <a:gd fmla="val 16200767" name="adj1"/>
                <a:gd fmla="val 3248925" name="adj2"/>
              </a:avLst>
            </a:prstGeom>
            <a:solidFill>
              <a:srgbClr val="CCCCCC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"/>
            </a:p>
          </p:txBody>
        </p:sp>
        <p:sp>
          <p:nvSpPr>
            <p:cNvPr id="464" name="Google Shape;464;p42"/>
            <p:cNvSpPr txBox="1"/>
            <p:nvPr/>
          </p:nvSpPr>
          <p:spPr>
            <a:xfrm>
              <a:off x="7319111" y="2052010"/>
              <a:ext cx="6486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4</a:t>
              </a:r>
              <a:r>
                <a:rPr b="1" lang="en" sz="1300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0%</a:t>
              </a:r>
              <a:endParaRPr sz="13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sp>
        <p:nvSpPr>
          <p:cNvPr id="465" name="Google Shape;465;p42"/>
          <p:cNvSpPr/>
          <p:nvPr/>
        </p:nvSpPr>
        <p:spPr>
          <a:xfrm>
            <a:off x="6017878" y="2065045"/>
            <a:ext cx="1318200" cy="1318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3"/>
          <p:cNvSpPr txBox="1"/>
          <p:nvPr>
            <p:ph idx="4294967295" type="title"/>
          </p:nvPr>
        </p:nvSpPr>
        <p:spPr>
          <a:xfrm>
            <a:off x="322475" y="363100"/>
            <a:ext cx="1688400" cy="85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00000"/>
                </a:solidFill>
                <a:latin typeface="Rubik Light"/>
                <a:ea typeface="Rubik Light"/>
                <a:cs typeface="Rubik Light"/>
                <a:sym typeface="Rubik Light"/>
              </a:rPr>
              <a:t>Team</a:t>
            </a:r>
            <a:endParaRPr sz="4000">
              <a:solidFill>
                <a:srgbClr val="000000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471" name="Google Shape;471;p43"/>
          <p:cNvPicPr preferRelativeResize="0"/>
          <p:nvPr/>
        </p:nvPicPr>
        <p:blipFill rotWithShape="1">
          <a:blip r:embed="rId3">
            <a:alphaModFix/>
          </a:blip>
          <a:srcRect b="26019" l="18160" r="12735" t="27673"/>
          <a:stretch/>
        </p:blipFill>
        <p:spPr>
          <a:xfrm>
            <a:off x="487025" y="4369697"/>
            <a:ext cx="1153749" cy="33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3"/>
          <p:cNvPicPr preferRelativeResize="0"/>
          <p:nvPr/>
        </p:nvPicPr>
        <p:blipFill rotWithShape="1">
          <a:blip r:embed="rId4">
            <a:alphaModFix/>
          </a:blip>
          <a:srcRect b="26068" l="17990" r="15030" t="6970"/>
          <a:stretch/>
        </p:blipFill>
        <p:spPr>
          <a:xfrm rot="-1027">
            <a:off x="627711" y="1543264"/>
            <a:ext cx="1004100" cy="1003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43"/>
          <p:cNvSpPr txBox="1"/>
          <p:nvPr>
            <p:ph idx="4294967295" type="body"/>
          </p:nvPr>
        </p:nvSpPr>
        <p:spPr>
          <a:xfrm>
            <a:off x="549888" y="2908675"/>
            <a:ext cx="1688400" cy="8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Founder &amp; CEO</a:t>
            </a:r>
            <a:br>
              <a:rPr lang="en" sz="10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n" sz="10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5 years experience </a:t>
            </a:r>
            <a:br>
              <a:rPr lang="en" sz="10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1" lang="en" sz="10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Design and</a:t>
            </a:r>
            <a:br>
              <a:rPr b="1" lang="en" sz="10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1" lang="en" sz="10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Manufacturing</a:t>
            </a:r>
            <a:endParaRPr b="1" sz="1000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74" name="Google Shape;474;p43"/>
          <p:cNvSpPr txBox="1"/>
          <p:nvPr>
            <p:ph idx="4294967295" type="title"/>
          </p:nvPr>
        </p:nvSpPr>
        <p:spPr>
          <a:xfrm>
            <a:off x="549888" y="2668267"/>
            <a:ext cx="1638600" cy="28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200">
                <a:solidFill>
                  <a:srgbClr val="EF6817"/>
                </a:solidFill>
                <a:latin typeface="Rubik Medium"/>
                <a:ea typeface="Rubik Medium"/>
                <a:cs typeface="Rubik Medium"/>
                <a:sym typeface="Rubik Medium"/>
              </a:rPr>
              <a:t>Ramzi Chahin</a:t>
            </a:r>
            <a:endParaRPr sz="1200">
              <a:solidFill>
                <a:srgbClr val="EF6817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475" name="Google Shape;475;p43"/>
          <p:cNvPicPr preferRelativeResize="0"/>
          <p:nvPr/>
        </p:nvPicPr>
        <p:blipFill rotWithShape="1">
          <a:blip r:embed="rId5">
            <a:alphaModFix/>
          </a:blip>
          <a:srcRect b="27094" l="15912" r="15939" t="4775"/>
          <a:stretch/>
        </p:blipFill>
        <p:spPr>
          <a:xfrm rot="-1027">
            <a:off x="2193991" y="1543275"/>
            <a:ext cx="1004100" cy="1003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43"/>
          <p:cNvSpPr txBox="1"/>
          <p:nvPr>
            <p:ph idx="4294967295" type="body"/>
          </p:nvPr>
        </p:nvSpPr>
        <p:spPr>
          <a:xfrm>
            <a:off x="2116200" y="2908700"/>
            <a:ext cx="1688400" cy="8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Marketing and Social</a:t>
            </a:r>
            <a:br>
              <a:rPr lang="en" sz="10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n" sz="10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3 years experience</a:t>
            </a:r>
            <a:br>
              <a:rPr lang="en" sz="10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1" lang="en" sz="10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Marketing</a:t>
            </a:r>
            <a:endParaRPr b="1" sz="1000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77" name="Google Shape;477;p43"/>
          <p:cNvSpPr txBox="1"/>
          <p:nvPr>
            <p:ph idx="4294967295" type="title"/>
          </p:nvPr>
        </p:nvSpPr>
        <p:spPr>
          <a:xfrm>
            <a:off x="2116200" y="2668265"/>
            <a:ext cx="1638600" cy="28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82500"/>
              <a:buNone/>
            </a:pPr>
            <a:r>
              <a:rPr lang="en" sz="1200">
                <a:solidFill>
                  <a:srgbClr val="EF6817"/>
                </a:solidFill>
                <a:latin typeface="Rubik Medium"/>
                <a:ea typeface="Rubik Medium"/>
                <a:cs typeface="Rubik Medium"/>
                <a:sym typeface="Rubik Medium"/>
              </a:rPr>
              <a:t>Khouloud Ben Aziza</a:t>
            </a:r>
            <a:endParaRPr sz="1200">
              <a:solidFill>
                <a:srgbClr val="EF6817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478" name="Google Shape;478;p43"/>
          <p:cNvPicPr preferRelativeResize="0"/>
          <p:nvPr/>
        </p:nvPicPr>
        <p:blipFill rotWithShape="1">
          <a:blip r:embed="rId6">
            <a:alphaModFix/>
          </a:blip>
          <a:srcRect b="47981" l="22728" r="28788" t="3548"/>
          <a:stretch/>
        </p:blipFill>
        <p:spPr>
          <a:xfrm flipH="1" rot="1027">
            <a:off x="3760271" y="1543168"/>
            <a:ext cx="1004100" cy="1003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43"/>
          <p:cNvSpPr txBox="1"/>
          <p:nvPr>
            <p:ph idx="4294967295" type="body"/>
          </p:nvPr>
        </p:nvSpPr>
        <p:spPr>
          <a:xfrm>
            <a:off x="3682472" y="2908713"/>
            <a:ext cx="1688400" cy="8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Lead Designer</a:t>
            </a:r>
            <a:br>
              <a:rPr lang="en" sz="10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n" sz="10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3 years experience</a:t>
            </a:r>
            <a:br>
              <a:rPr lang="en" sz="10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1" lang="en" sz="10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Furniture + Product Design</a:t>
            </a:r>
            <a:endParaRPr b="1" sz="1000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80" name="Google Shape;480;p43"/>
          <p:cNvSpPr txBox="1"/>
          <p:nvPr>
            <p:ph idx="4294967295" type="title"/>
          </p:nvPr>
        </p:nvSpPr>
        <p:spPr>
          <a:xfrm>
            <a:off x="3682472" y="2668265"/>
            <a:ext cx="1638600" cy="28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F6817"/>
                </a:solidFill>
                <a:latin typeface="Rubik Medium"/>
                <a:ea typeface="Rubik Medium"/>
                <a:cs typeface="Rubik Medium"/>
                <a:sym typeface="Rubik Medium"/>
              </a:rPr>
              <a:t>Baha Ayari</a:t>
            </a:r>
            <a:endParaRPr sz="1200">
              <a:solidFill>
                <a:srgbClr val="EF6817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481" name="Google Shape;481;p43"/>
          <p:cNvSpPr txBox="1"/>
          <p:nvPr>
            <p:ph idx="4294967295" type="title"/>
          </p:nvPr>
        </p:nvSpPr>
        <p:spPr>
          <a:xfrm>
            <a:off x="6566024" y="1616486"/>
            <a:ext cx="1186200" cy="23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F6817"/>
                </a:solidFill>
                <a:latin typeface="Rubik Medium"/>
                <a:ea typeface="Rubik Medium"/>
                <a:cs typeface="Rubik Medium"/>
                <a:sym typeface="Rubik Medium"/>
              </a:rPr>
              <a:t>Malik Nouira</a:t>
            </a:r>
            <a:endParaRPr sz="1200">
              <a:solidFill>
                <a:srgbClr val="EF6817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482" name="Google Shape;482;p43"/>
          <p:cNvPicPr preferRelativeResize="0"/>
          <p:nvPr/>
        </p:nvPicPr>
        <p:blipFill rotWithShape="1">
          <a:blip r:embed="rId7">
            <a:alphaModFix amt="85000"/>
          </a:blip>
          <a:srcRect b="-76" l="0" r="0" t="4015"/>
          <a:stretch/>
        </p:blipFill>
        <p:spPr>
          <a:xfrm>
            <a:off x="5755413" y="1587500"/>
            <a:ext cx="742200" cy="741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83" name="Google Shape;483;p43"/>
          <p:cNvSpPr txBox="1"/>
          <p:nvPr>
            <p:ph idx="4294967295" type="title"/>
          </p:nvPr>
        </p:nvSpPr>
        <p:spPr>
          <a:xfrm>
            <a:off x="6566024" y="2595800"/>
            <a:ext cx="14013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F6817"/>
                </a:solidFill>
                <a:latin typeface="Rubik Medium"/>
                <a:ea typeface="Rubik Medium"/>
                <a:cs typeface="Rubik Medium"/>
                <a:sym typeface="Rubik Medium"/>
              </a:rPr>
              <a:t>Yanis Boulares</a:t>
            </a:r>
            <a:endParaRPr sz="1200">
              <a:solidFill>
                <a:srgbClr val="EF6817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484" name="Google Shape;484;p43"/>
          <p:cNvSpPr txBox="1"/>
          <p:nvPr>
            <p:ph idx="4294967295" type="body"/>
          </p:nvPr>
        </p:nvSpPr>
        <p:spPr>
          <a:xfrm>
            <a:off x="6566024" y="1737934"/>
            <a:ext cx="15756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5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Founder &amp; CEO</a:t>
            </a:r>
            <a:br>
              <a:rPr lang="en" sz="95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n" sz="95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Prefabulous</a:t>
            </a:r>
            <a:br>
              <a:rPr lang="en" sz="95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1" lang="en" sz="95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Architecture Industry</a:t>
            </a:r>
            <a:endParaRPr b="1" sz="950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85" name="Google Shape;485;p43"/>
          <p:cNvSpPr txBox="1"/>
          <p:nvPr>
            <p:ph idx="4294967295" type="body"/>
          </p:nvPr>
        </p:nvSpPr>
        <p:spPr>
          <a:xfrm>
            <a:off x="6566024" y="2742542"/>
            <a:ext cx="1401600" cy="5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95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Founder &amp; CEO </a:t>
            </a:r>
            <a:br>
              <a:rPr lang="en" sz="95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n" sz="95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Allure Home</a:t>
            </a:r>
            <a:br>
              <a:rPr lang="en" sz="95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1" lang="en" sz="95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Furniture Industry</a:t>
            </a:r>
            <a:endParaRPr b="1" sz="950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486" name="Google Shape;486;p43"/>
          <p:cNvPicPr preferRelativeResize="0"/>
          <p:nvPr/>
        </p:nvPicPr>
        <p:blipFill rotWithShape="1">
          <a:blip r:embed="rId8">
            <a:alphaModFix amt="85000"/>
          </a:blip>
          <a:srcRect b="25457" l="2534" r="0" t="7513"/>
          <a:stretch/>
        </p:blipFill>
        <p:spPr>
          <a:xfrm>
            <a:off x="5755413" y="2586340"/>
            <a:ext cx="742200" cy="741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87" name="Google Shape;487;p43"/>
          <p:cNvSpPr txBox="1"/>
          <p:nvPr>
            <p:ph idx="4294967295" type="title"/>
          </p:nvPr>
        </p:nvSpPr>
        <p:spPr>
          <a:xfrm>
            <a:off x="6566024" y="3585175"/>
            <a:ext cx="1575600" cy="23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F6817"/>
                </a:solidFill>
                <a:latin typeface="Rubik Medium"/>
                <a:ea typeface="Rubik Medium"/>
                <a:cs typeface="Rubik Medium"/>
                <a:sym typeface="Rubik Medium"/>
              </a:rPr>
              <a:t>Moufeed Kadoura</a:t>
            </a:r>
            <a:endParaRPr sz="1200">
              <a:solidFill>
                <a:srgbClr val="EF6817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488" name="Google Shape;488;p43"/>
          <p:cNvSpPr txBox="1"/>
          <p:nvPr>
            <p:ph idx="4294967295" type="body"/>
          </p:nvPr>
        </p:nvSpPr>
        <p:spPr>
          <a:xfrm>
            <a:off x="6566024" y="3732420"/>
            <a:ext cx="11550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5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Founder &amp; CEO </a:t>
            </a:r>
            <a:br>
              <a:rPr lang="en" sz="95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n" sz="95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Kenota Health </a:t>
            </a:r>
            <a:br>
              <a:rPr lang="en" sz="95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1" lang="en" sz="95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Y-Combinator</a:t>
            </a:r>
            <a:endParaRPr b="1" sz="950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489" name="Google Shape;489;p43"/>
          <p:cNvPicPr preferRelativeResize="0"/>
          <p:nvPr/>
        </p:nvPicPr>
        <p:blipFill rotWithShape="1">
          <a:blip r:embed="rId9">
            <a:alphaModFix amt="85000"/>
          </a:blip>
          <a:srcRect b="9" l="0" r="0" t="9"/>
          <a:stretch/>
        </p:blipFill>
        <p:spPr>
          <a:xfrm>
            <a:off x="5755413" y="3585180"/>
            <a:ext cx="742200" cy="741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90" name="Google Shape;490;p43"/>
          <p:cNvSpPr/>
          <p:nvPr/>
        </p:nvSpPr>
        <p:spPr>
          <a:xfrm flipH="1">
            <a:off x="5283075" y="1767100"/>
            <a:ext cx="33900" cy="33852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43"/>
          <p:cNvSpPr txBox="1"/>
          <p:nvPr>
            <p:ph idx="4294967295" type="title"/>
          </p:nvPr>
        </p:nvSpPr>
        <p:spPr>
          <a:xfrm>
            <a:off x="5866350" y="1003175"/>
            <a:ext cx="1257000" cy="39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Rubik Light"/>
                <a:ea typeface="Rubik Light"/>
                <a:cs typeface="Rubik Light"/>
                <a:sym typeface="Rubik Light"/>
              </a:rPr>
              <a:t>Advisors</a:t>
            </a:r>
            <a:endParaRPr sz="2000">
              <a:solidFill>
                <a:srgbClr val="000000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492" name="Google Shape;492;p43"/>
          <p:cNvSpPr/>
          <p:nvPr/>
        </p:nvSpPr>
        <p:spPr>
          <a:xfrm flipH="1">
            <a:off x="8509350" y="0"/>
            <a:ext cx="33900" cy="24018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43"/>
          <p:cNvSpPr/>
          <p:nvPr/>
        </p:nvSpPr>
        <p:spPr>
          <a:xfrm flipH="1">
            <a:off x="288575" y="4144700"/>
            <a:ext cx="33900" cy="9987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43"/>
          <p:cNvSpPr txBox="1"/>
          <p:nvPr/>
        </p:nvSpPr>
        <p:spPr>
          <a:xfrm>
            <a:off x="8531625" y="4606300"/>
            <a:ext cx="5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14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6"/>
          <p:cNvSpPr txBox="1"/>
          <p:nvPr/>
        </p:nvSpPr>
        <p:spPr>
          <a:xfrm>
            <a:off x="8531625" y="4606300"/>
            <a:ext cx="5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4" name="Google Shape;124;p26"/>
          <p:cNvPicPr preferRelativeResize="0"/>
          <p:nvPr/>
        </p:nvPicPr>
        <p:blipFill rotWithShape="1">
          <a:blip r:embed="rId3">
            <a:alphaModFix/>
          </a:blip>
          <a:srcRect b="19864" l="0" r="0" t="2933"/>
          <a:stretch/>
        </p:blipFill>
        <p:spPr>
          <a:xfrm>
            <a:off x="639850" y="612550"/>
            <a:ext cx="7777752" cy="4003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6"/>
          <p:cNvSpPr/>
          <p:nvPr/>
        </p:nvSpPr>
        <p:spPr>
          <a:xfrm flipH="1">
            <a:off x="8383700" y="0"/>
            <a:ext cx="33900" cy="29388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6"/>
          <p:cNvSpPr/>
          <p:nvPr/>
        </p:nvSpPr>
        <p:spPr>
          <a:xfrm flipH="1">
            <a:off x="639858" y="692100"/>
            <a:ext cx="33900" cy="44514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6"/>
          <p:cNvSpPr txBox="1"/>
          <p:nvPr/>
        </p:nvSpPr>
        <p:spPr>
          <a:xfrm>
            <a:off x="8531625" y="4606300"/>
            <a:ext cx="5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44"/>
          <p:cNvPicPr preferRelativeResize="0"/>
          <p:nvPr/>
        </p:nvPicPr>
        <p:blipFill rotWithShape="1">
          <a:blip r:embed="rId3">
            <a:alphaModFix/>
          </a:blip>
          <a:srcRect b="0" l="2209" r="10446" t="0"/>
          <a:stretch/>
        </p:blipFill>
        <p:spPr>
          <a:xfrm>
            <a:off x="1157025" y="0"/>
            <a:ext cx="79869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4"/>
          <p:cNvPicPr preferRelativeResize="0"/>
          <p:nvPr/>
        </p:nvPicPr>
        <p:blipFill>
          <a:blip r:embed="rId4">
            <a:alphaModFix amt="92000"/>
          </a:blip>
          <a:stretch>
            <a:fillRect/>
          </a:stretch>
        </p:blipFill>
        <p:spPr>
          <a:xfrm>
            <a:off x="0" y="0"/>
            <a:ext cx="38457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44"/>
          <p:cNvPicPr preferRelativeResize="0"/>
          <p:nvPr/>
        </p:nvPicPr>
        <p:blipFill rotWithShape="1">
          <a:blip r:embed="rId5">
            <a:alphaModFix/>
          </a:blip>
          <a:srcRect b="26091" l="15783" r="12991" t="26157"/>
          <a:stretch/>
        </p:blipFill>
        <p:spPr>
          <a:xfrm>
            <a:off x="498292" y="528250"/>
            <a:ext cx="2531948" cy="72625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44"/>
          <p:cNvSpPr/>
          <p:nvPr/>
        </p:nvSpPr>
        <p:spPr>
          <a:xfrm flipH="1">
            <a:off x="3808417" y="0"/>
            <a:ext cx="33900" cy="2118300"/>
          </a:xfrm>
          <a:prstGeom prst="rect">
            <a:avLst/>
          </a:prstGeom>
          <a:solidFill>
            <a:srgbClr val="EF681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44"/>
          <p:cNvSpPr txBox="1"/>
          <p:nvPr/>
        </p:nvSpPr>
        <p:spPr>
          <a:xfrm>
            <a:off x="557125" y="3974175"/>
            <a:ext cx="21555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ubik Medium"/>
                <a:ea typeface="Rubik Medium"/>
                <a:cs typeface="Rubik Medium"/>
                <a:sym typeface="Rubik Medium"/>
              </a:rPr>
              <a:t>Ramzi Chahin</a:t>
            </a:r>
            <a:endParaRPr sz="1300"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ubik Medium"/>
                <a:ea typeface="Rubik Medium"/>
                <a:cs typeface="Rubik Medium"/>
                <a:sym typeface="Rubik Medium"/>
              </a:rPr>
              <a:t>ramzi.c@birdhouce.com</a:t>
            </a:r>
            <a:br>
              <a:rPr lang="en" sz="1300">
                <a:latin typeface="Rubik Medium"/>
                <a:ea typeface="Rubik Medium"/>
                <a:cs typeface="Rubik Medium"/>
                <a:sym typeface="Rubik Medium"/>
              </a:rPr>
            </a:br>
            <a:r>
              <a:rPr lang="en" sz="1300">
                <a:latin typeface="Rubik Medium"/>
                <a:ea typeface="Rubik Medium"/>
                <a:cs typeface="Rubik Medium"/>
                <a:sym typeface="Rubik Medium"/>
              </a:rPr>
              <a:t>www.birdhouce.com</a:t>
            </a:r>
            <a:endParaRPr sz="1300"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504" name="Google Shape;504;p44"/>
          <p:cNvSpPr txBox="1"/>
          <p:nvPr/>
        </p:nvSpPr>
        <p:spPr>
          <a:xfrm>
            <a:off x="8531625" y="4606300"/>
            <a:ext cx="5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15.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5" name="Google Shape;505;p44"/>
          <p:cNvSpPr/>
          <p:nvPr/>
        </p:nvSpPr>
        <p:spPr>
          <a:xfrm flipH="1">
            <a:off x="288575" y="3839900"/>
            <a:ext cx="33900" cy="13035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44"/>
          <p:cNvSpPr txBox="1"/>
          <p:nvPr/>
        </p:nvSpPr>
        <p:spPr>
          <a:xfrm>
            <a:off x="181530" y="2688550"/>
            <a:ext cx="2390100" cy="8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ubik Medium"/>
                <a:ea typeface="Rubik Medium"/>
                <a:cs typeface="Rubik Medium"/>
                <a:sym typeface="Rubik Medium"/>
              </a:rPr>
              <a:t>Thank you !</a:t>
            </a:r>
            <a:endParaRPr sz="2400">
              <a:latin typeface="Rubik Medium"/>
              <a:ea typeface="Rubik Medium"/>
              <a:cs typeface="Rubik Medium"/>
              <a:sym typeface="Rubik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idx="4294967295" type="title"/>
          </p:nvPr>
        </p:nvSpPr>
        <p:spPr>
          <a:xfrm>
            <a:off x="322468" y="363110"/>
            <a:ext cx="2666400" cy="85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Rubik Light"/>
                <a:ea typeface="Rubik Light"/>
                <a:cs typeface="Rubik Light"/>
                <a:sym typeface="Rubik Light"/>
              </a:rPr>
              <a:t>Problem</a:t>
            </a:r>
            <a:endParaRPr sz="3500">
              <a:solidFill>
                <a:srgbClr val="000000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33" name="Google Shape;133;p27"/>
          <p:cNvSpPr txBox="1"/>
          <p:nvPr/>
        </p:nvSpPr>
        <p:spPr>
          <a:xfrm>
            <a:off x="418375" y="2080250"/>
            <a:ext cx="35895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Furniture-shopping experience is very outdated.</a:t>
            </a:r>
            <a:endParaRPr sz="25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34" name="Google Shape;134;p27"/>
          <p:cNvSpPr/>
          <p:nvPr/>
        </p:nvSpPr>
        <p:spPr>
          <a:xfrm flipH="1">
            <a:off x="-4825" y="2127200"/>
            <a:ext cx="327300" cy="12453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5" name="Google Shape;135;p27"/>
          <p:cNvGrpSpPr/>
          <p:nvPr/>
        </p:nvGrpSpPr>
        <p:grpSpPr>
          <a:xfrm>
            <a:off x="4882288" y="1291450"/>
            <a:ext cx="3499862" cy="923400"/>
            <a:chOff x="4882288" y="980400"/>
            <a:chExt cx="3499862" cy="923400"/>
          </a:xfrm>
        </p:grpSpPr>
        <p:sp>
          <p:nvSpPr>
            <p:cNvPr id="136" name="Google Shape;136;p27"/>
            <p:cNvSpPr txBox="1"/>
            <p:nvPr/>
          </p:nvSpPr>
          <p:spPr>
            <a:xfrm>
              <a:off x="5304750" y="980400"/>
              <a:ext cx="30774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On average, furniture shoppers </a:t>
              </a:r>
              <a:r>
                <a:rPr lang="en" sz="160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take</a:t>
              </a:r>
              <a:r>
                <a:rPr lang="en" sz="160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 </a:t>
              </a:r>
              <a:r>
                <a:rPr lang="en" sz="1600">
                  <a:solidFill>
                    <a:srgbClr val="EF6817"/>
                  </a:solidFill>
                  <a:latin typeface="Rubik Medium"/>
                  <a:ea typeface="Rubik Medium"/>
                  <a:cs typeface="Rubik Medium"/>
                  <a:sym typeface="Rubik Medium"/>
                </a:rPr>
                <a:t>3 to 5 weeks</a:t>
              </a:r>
              <a:r>
                <a:rPr lang="en" sz="1600">
                  <a:solidFill>
                    <a:srgbClr val="F79525"/>
                  </a:solidFill>
                  <a:latin typeface="Rubik"/>
                  <a:ea typeface="Rubik"/>
                  <a:cs typeface="Rubik"/>
                  <a:sym typeface="Rubik"/>
                </a:rPr>
                <a:t> </a:t>
              </a:r>
              <a:r>
                <a:rPr lang="en" sz="160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to find</a:t>
              </a:r>
              <a:r>
                <a:rPr lang="en" sz="1600">
                  <a:solidFill>
                    <a:srgbClr val="EF6817"/>
                  </a:solidFill>
                  <a:latin typeface="Rubik"/>
                  <a:ea typeface="Rubik"/>
                  <a:cs typeface="Rubik"/>
                  <a:sym typeface="Rubik"/>
                </a:rPr>
                <a:t> </a:t>
              </a:r>
              <a:r>
                <a:rPr lang="en" sz="1600">
                  <a:solidFill>
                    <a:srgbClr val="EF6817"/>
                  </a:solidFill>
                  <a:latin typeface="Rubik Medium"/>
                  <a:ea typeface="Rubik Medium"/>
                  <a:cs typeface="Rubik Medium"/>
                  <a:sym typeface="Rubik Medium"/>
                </a:rPr>
                <a:t>“the right”</a:t>
              </a:r>
              <a:r>
                <a:rPr lang="en" sz="1600">
                  <a:solidFill>
                    <a:srgbClr val="EF6817"/>
                  </a:solidFill>
                  <a:latin typeface="Rubik"/>
                  <a:ea typeface="Rubik"/>
                  <a:cs typeface="Rubik"/>
                  <a:sym typeface="Rubik"/>
                </a:rPr>
                <a:t> </a:t>
              </a:r>
              <a:r>
                <a:rPr lang="en" sz="160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product.</a:t>
              </a:r>
              <a:endParaRPr sz="1600">
                <a:solidFill>
                  <a:srgbClr val="EF6817"/>
                </a:solidFill>
                <a:latin typeface="Rubik Medium"/>
                <a:ea typeface="Rubik Medium"/>
                <a:cs typeface="Rubik Medium"/>
                <a:sym typeface="Rubik Medium"/>
              </a:endParaRPr>
            </a:p>
          </p:txBody>
        </p:sp>
        <p:pic>
          <p:nvPicPr>
            <p:cNvPr id="137" name="Google Shape;137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82288" y="1278437"/>
              <a:ext cx="327300" cy="3273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8" name="Google Shape;138;p27"/>
          <p:cNvGrpSpPr/>
          <p:nvPr/>
        </p:nvGrpSpPr>
        <p:grpSpPr>
          <a:xfrm>
            <a:off x="4849200" y="2458256"/>
            <a:ext cx="3533100" cy="677100"/>
            <a:chOff x="4849200" y="2096696"/>
            <a:chExt cx="3533100" cy="677100"/>
          </a:xfrm>
        </p:grpSpPr>
        <p:sp>
          <p:nvSpPr>
            <p:cNvPr id="139" name="Google Shape;139;p27"/>
            <p:cNvSpPr txBox="1"/>
            <p:nvPr/>
          </p:nvSpPr>
          <p:spPr>
            <a:xfrm>
              <a:off x="5352300" y="2096696"/>
              <a:ext cx="30300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EF6817"/>
                  </a:solidFill>
                  <a:latin typeface="Rubik Medium"/>
                  <a:ea typeface="Rubik Medium"/>
                  <a:cs typeface="Rubik Medium"/>
                  <a:sym typeface="Rubik Medium"/>
                </a:rPr>
                <a:t>Visualizing</a:t>
              </a:r>
              <a:r>
                <a:rPr lang="en" sz="160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 the </a:t>
              </a:r>
              <a:r>
                <a:rPr lang="en" sz="1600">
                  <a:solidFill>
                    <a:srgbClr val="EF6817"/>
                  </a:solidFill>
                  <a:latin typeface="Rubik Medium"/>
                  <a:ea typeface="Rubik Medium"/>
                  <a:cs typeface="Rubik Medium"/>
                  <a:sym typeface="Rubik Medium"/>
                </a:rPr>
                <a:t>right fit</a:t>
              </a:r>
              <a:r>
                <a:rPr lang="en" sz="160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 in their own home is impossible.</a:t>
              </a:r>
              <a:endParaRPr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pic>
          <p:nvPicPr>
            <p:cNvPr id="140" name="Google Shape;140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49200" y="2255731"/>
              <a:ext cx="393475" cy="3590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" name="Google Shape;141;p27"/>
          <p:cNvGrpSpPr/>
          <p:nvPr/>
        </p:nvGrpSpPr>
        <p:grpSpPr>
          <a:xfrm>
            <a:off x="4882309" y="3531162"/>
            <a:ext cx="3539633" cy="677100"/>
            <a:chOff x="4882309" y="3372512"/>
            <a:chExt cx="3539633" cy="677100"/>
          </a:xfrm>
        </p:grpSpPr>
        <p:sp>
          <p:nvSpPr>
            <p:cNvPr id="142" name="Google Shape;142;p27"/>
            <p:cNvSpPr txBox="1"/>
            <p:nvPr/>
          </p:nvSpPr>
          <p:spPr>
            <a:xfrm>
              <a:off x="5275242" y="3372512"/>
              <a:ext cx="31467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Furniture </a:t>
              </a:r>
              <a:r>
                <a:rPr lang="en" sz="160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customization</a:t>
              </a:r>
              <a:r>
                <a:rPr lang="en" sz="160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 is never </a:t>
              </a:r>
              <a:r>
                <a:rPr lang="en" sz="1600">
                  <a:solidFill>
                    <a:srgbClr val="EF6817"/>
                  </a:solidFill>
                  <a:latin typeface="Rubik Medium"/>
                  <a:ea typeface="Rubik Medium"/>
                  <a:cs typeface="Rubik Medium"/>
                  <a:sym typeface="Rubik Medium"/>
                </a:rPr>
                <a:t>“truly custom”</a:t>
              </a:r>
              <a:r>
                <a:rPr lang="en" sz="1600">
                  <a:solidFill>
                    <a:srgbClr val="EF6817"/>
                  </a:solidFill>
                  <a:latin typeface="Rubik"/>
                  <a:ea typeface="Rubik"/>
                  <a:cs typeface="Rubik"/>
                  <a:sym typeface="Rubik"/>
                </a:rPr>
                <a:t>.</a:t>
              </a:r>
              <a:endParaRPr sz="1600">
                <a:solidFill>
                  <a:srgbClr val="EF6817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pic>
          <p:nvPicPr>
            <p:cNvPr id="143" name="Google Shape;143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5400000">
              <a:off x="4771814" y="3599166"/>
              <a:ext cx="444750" cy="2237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4" name="Google Shape;144;p27"/>
          <p:cNvSpPr/>
          <p:nvPr/>
        </p:nvSpPr>
        <p:spPr>
          <a:xfrm flipH="1">
            <a:off x="288575" y="4144700"/>
            <a:ext cx="33900" cy="9987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7"/>
          <p:cNvSpPr/>
          <p:nvPr/>
        </p:nvSpPr>
        <p:spPr>
          <a:xfrm flipH="1">
            <a:off x="8509350" y="0"/>
            <a:ext cx="33900" cy="9987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7"/>
          <p:cNvSpPr txBox="1"/>
          <p:nvPr/>
        </p:nvSpPr>
        <p:spPr>
          <a:xfrm>
            <a:off x="8531625" y="4606300"/>
            <a:ext cx="5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8"/>
          <p:cNvPicPr preferRelativeResize="0"/>
          <p:nvPr/>
        </p:nvPicPr>
        <p:blipFill rotWithShape="1">
          <a:blip r:embed="rId3">
            <a:alphaModFix amt="13000"/>
          </a:blip>
          <a:srcRect b="10005" l="0" r="-482" t="34715"/>
          <a:stretch/>
        </p:blipFill>
        <p:spPr>
          <a:xfrm>
            <a:off x="1050825" y="0"/>
            <a:ext cx="7041902" cy="217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8"/>
          <p:cNvPicPr preferRelativeResize="0"/>
          <p:nvPr/>
        </p:nvPicPr>
        <p:blipFill rotWithShape="1">
          <a:blip r:embed="rId4">
            <a:alphaModFix/>
          </a:blip>
          <a:srcRect b="26019" l="18160" r="12735" t="27673"/>
          <a:stretch/>
        </p:blipFill>
        <p:spPr>
          <a:xfrm>
            <a:off x="2409650" y="545929"/>
            <a:ext cx="4324248" cy="123971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8"/>
          <p:cNvSpPr/>
          <p:nvPr/>
        </p:nvSpPr>
        <p:spPr>
          <a:xfrm flipH="1">
            <a:off x="1050975" y="1950575"/>
            <a:ext cx="7041900" cy="8034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8"/>
          <p:cNvSpPr txBox="1"/>
          <p:nvPr/>
        </p:nvSpPr>
        <p:spPr>
          <a:xfrm>
            <a:off x="1740425" y="2058450"/>
            <a:ext cx="5663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Next-generation furniture company.</a:t>
            </a:r>
            <a:endParaRPr sz="25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55" name="Google Shape;155;p28"/>
          <p:cNvSpPr/>
          <p:nvPr/>
        </p:nvSpPr>
        <p:spPr>
          <a:xfrm flipH="1">
            <a:off x="1050975" y="1357275"/>
            <a:ext cx="33900" cy="37863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8"/>
          <p:cNvSpPr/>
          <p:nvPr/>
        </p:nvSpPr>
        <p:spPr>
          <a:xfrm flipH="1" rot="5400000">
            <a:off x="1233350" y="697625"/>
            <a:ext cx="33900" cy="25398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8"/>
          <p:cNvSpPr/>
          <p:nvPr/>
        </p:nvSpPr>
        <p:spPr>
          <a:xfrm flipH="1">
            <a:off x="8059125" y="0"/>
            <a:ext cx="33900" cy="34755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8"/>
          <p:cNvSpPr/>
          <p:nvPr/>
        </p:nvSpPr>
        <p:spPr>
          <a:xfrm flipH="1" rot="5400000">
            <a:off x="8067900" y="1677875"/>
            <a:ext cx="33900" cy="21183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8"/>
          <p:cNvSpPr txBox="1"/>
          <p:nvPr/>
        </p:nvSpPr>
        <p:spPr>
          <a:xfrm>
            <a:off x="1268438" y="3509350"/>
            <a:ext cx="2181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79525"/>
                </a:solidFill>
                <a:latin typeface="Rubik"/>
                <a:ea typeface="Rubik"/>
                <a:cs typeface="Rubik"/>
                <a:sym typeface="Rubik"/>
              </a:rPr>
              <a:t>Online-first</a:t>
            </a:r>
            <a:r>
              <a:rPr lang="en" sz="1600">
                <a:solidFill>
                  <a:srgbClr val="EF6817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operating as Direct-to-Consumer.</a:t>
            </a:r>
            <a:endParaRPr sz="1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0" name="Google Shape;160;p28"/>
          <p:cNvSpPr txBox="1"/>
          <p:nvPr/>
        </p:nvSpPr>
        <p:spPr>
          <a:xfrm>
            <a:off x="5217700" y="3661625"/>
            <a:ext cx="3146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28"/>
          <p:cNvSpPr txBox="1"/>
          <p:nvPr/>
        </p:nvSpPr>
        <p:spPr>
          <a:xfrm>
            <a:off x="3577750" y="3509350"/>
            <a:ext cx="1988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79525"/>
                </a:solidFill>
                <a:latin typeface="Rubik"/>
                <a:ea typeface="Rubik"/>
                <a:cs typeface="Rubik"/>
                <a:sym typeface="Rubik"/>
              </a:rPr>
              <a:t>Tech-driven</a:t>
            </a:r>
            <a:r>
              <a:rPr lang="en" sz="1600">
                <a:solidFill>
                  <a:srgbClr val="EF6817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online customization tool </a:t>
            </a:r>
            <a:endParaRPr sz="1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2" name="Google Shape;162;p28"/>
          <p:cNvSpPr txBox="1"/>
          <p:nvPr/>
        </p:nvSpPr>
        <p:spPr>
          <a:xfrm>
            <a:off x="5693850" y="3509350"/>
            <a:ext cx="2181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79525"/>
                </a:solidFill>
                <a:latin typeface="Rubik"/>
                <a:ea typeface="Rubik"/>
                <a:cs typeface="Rubik"/>
                <a:sym typeface="Rubik"/>
              </a:rPr>
              <a:t>Seamless</a:t>
            </a:r>
            <a:r>
              <a:rPr lang="en" sz="1600">
                <a:solidFill>
                  <a:srgbClr val="EF6817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design-to manufacturing process</a:t>
            </a:r>
            <a:endParaRPr sz="1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63" name="Google Shape;16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5809" y="3021191"/>
            <a:ext cx="492375" cy="4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43700" y="3035122"/>
            <a:ext cx="431099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75498" y="3035124"/>
            <a:ext cx="431099" cy="4310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8"/>
          <p:cNvSpPr txBox="1"/>
          <p:nvPr/>
        </p:nvSpPr>
        <p:spPr>
          <a:xfrm>
            <a:off x="8531625" y="4606300"/>
            <a:ext cx="5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/>
          <p:nvPr/>
        </p:nvSpPr>
        <p:spPr>
          <a:xfrm>
            <a:off x="2415523" y="232251"/>
            <a:ext cx="4314900" cy="43149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33">
            <a:off x="2342441" y="1915697"/>
            <a:ext cx="219995" cy="21999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9"/>
          <p:cNvSpPr/>
          <p:nvPr/>
        </p:nvSpPr>
        <p:spPr>
          <a:xfrm>
            <a:off x="4136115" y="4145375"/>
            <a:ext cx="693300" cy="693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9"/>
          <p:cNvSpPr/>
          <p:nvPr/>
        </p:nvSpPr>
        <p:spPr>
          <a:xfrm>
            <a:off x="0" y="0"/>
            <a:ext cx="9144000" cy="24243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29"/>
          <p:cNvPicPr preferRelativeResize="0"/>
          <p:nvPr/>
        </p:nvPicPr>
        <p:blipFill rotWithShape="1">
          <a:blip r:embed="rId4">
            <a:alphaModFix amt="13000"/>
          </a:blip>
          <a:srcRect b="21615" l="0" r="-10" t="31250"/>
          <a:stretch/>
        </p:blipFill>
        <p:spPr>
          <a:xfrm>
            <a:off x="0" y="0"/>
            <a:ext cx="9144000" cy="24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9"/>
          <p:cNvSpPr/>
          <p:nvPr/>
        </p:nvSpPr>
        <p:spPr>
          <a:xfrm>
            <a:off x="2616877" y="3453012"/>
            <a:ext cx="693300" cy="693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9"/>
          <p:cNvSpPr/>
          <p:nvPr/>
        </p:nvSpPr>
        <p:spPr>
          <a:xfrm>
            <a:off x="5778625" y="3530950"/>
            <a:ext cx="708000" cy="708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1840" y="3587977"/>
            <a:ext cx="423336" cy="423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7891" y="3660215"/>
            <a:ext cx="449453" cy="449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62712" y="4271954"/>
            <a:ext cx="440106" cy="44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0070">
            <a:off x="3133767" y="3968891"/>
            <a:ext cx="219994" cy="219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00045">
            <a:off x="4783597" y="4411183"/>
            <a:ext cx="219993" cy="219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00060">
            <a:off x="6281596" y="3440834"/>
            <a:ext cx="219995" cy="219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900025">
            <a:off x="2352166" y="2719621"/>
            <a:ext cx="219994" cy="21999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9"/>
          <p:cNvSpPr txBox="1"/>
          <p:nvPr/>
        </p:nvSpPr>
        <p:spPr>
          <a:xfrm>
            <a:off x="8531625" y="4606300"/>
            <a:ext cx="5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" name="Google Shape;186;p29"/>
          <p:cNvSpPr/>
          <p:nvPr/>
        </p:nvSpPr>
        <p:spPr>
          <a:xfrm>
            <a:off x="6311562" y="2062426"/>
            <a:ext cx="723900" cy="723900"/>
          </a:xfrm>
          <a:prstGeom prst="ellipse">
            <a:avLst/>
          </a:prstGeom>
          <a:solidFill>
            <a:srgbClr val="F79525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52552" y="2203302"/>
            <a:ext cx="441884" cy="441882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9"/>
          <p:cNvSpPr/>
          <p:nvPr/>
        </p:nvSpPr>
        <p:spPr>
          <a:xfrm>
            <a:off x="2107376" y="2077715"/>
            <a:ext cx="693300" cy="693300"/>
          </a:xfrm>
          <a:prstGeom prst="ellipse">
            <a:avLst/>
          </a:prstGeom>
          <a:solidFill>
            <a:schemeClr val="dk1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42352" y="2212680"/>
            <a:ext cx="423336" cy="423338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9"/>
          <p:cNvSpPr txBox="1"/>
          <p:nvPr/>
        </p:nvSpPr>
        <p:spPr>
          <a:xfrm>
            <a:off x="3386950" y="3358524"/>
            <a:ext cx="2371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97979"/>
                </a:solidFill>
                <a:latin typeface="Rubik"/>
                <a:ea typeface="Rubik"/>
                <a:cs typeface="Rubik"/>
                <a:sym typeface="Rubik"/>
              </a:rPr>
              <a:t>Traditional Mass-Production</a:t>
            </a:r>
            <a:endParaRPr sz="1600">
              <a:solidFill>
                <a:srgbClr val="797979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/>
          <p:nvPr/>
        </p:nvSpPr>
        <p:spPr>
          <a:xfrm>
            <a:off x="2415523" y="232251"/>
            <a:ext cx="4314900" cy="43149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33">
            <a:off x="2342441" y="1915697"/>
            <a:ext cx="219995" cy="21999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0"/>
          <p:cNvSpPr/>
          <p:nvPr/>
        </p:nvSpPr>
        <p:spPr>
          <a:xfrm>
            <a:off x="4136115" y="4145375"/>
            <a:ext cx="693300" cy="693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0" y="0"/>
            <a:ext cx="9144000" cy="24243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30"/>
          <p:cNvPicPr preferRelativeResize="0"/>
          <p:nvPr/>
        </p:nvPicPr>
        <p:blipFill rotWithShape="1">
          <a:blip r:embed="rId4">
            <a:alphaModFix amt="13000"/>
          </a:blip>
          <a:srcRect b="21615" l="0" r="-10" t="31250"/>
          <a:stretch/>
        </p:blipFill>
        <p:spPr>
          <a:xfrm>
            <a:off x="0" y="0"/>
            <a:ext cx="9144000" cy="24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0"/>
          <p:cNvSpPr/>
          <p:nvPr/>
        </p:nvSpPr>
        <p:spPr>
          <a:xfrm>
            <a:off x="2616877" y="3453012"/>
            <a:ext cx="693300" cy="693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0"/>
          <p:cNvSpPr/>
          <p:nvPr/>
        </p:nvSpPr>
        <p:spPr>
          <a:xfrm>
            <a:off x="5778625" y="3530950"/>
            <a:ext cx="708000" cy="708000"/>
          </a:xfrm>
          <a:prstGeom prst="ellipse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1840" y="3587977"/>
            <a:ext cx="423336" cy="423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7891" y="3660215"/>
            <a:ext cx="449453" cy="449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62712" y="4271954"/>
            <a:ext cx="440106" cy="44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0070">
            <a:off x="3133767" y="3968891"/>
            <a:ext cx="219994" cy="219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00045">
            <a:off x="4783597" y="4411183"/>
            <a:ext cx="219993" cy="219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00060">
            <a:off x="6281596" y="3440834"/>
            <a:ext cx="219995" cy="219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900025">
            <a:off x="2352166" y="2719621"/>
            <a:ext cx="219994" cy="21999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0"/>
          <p:cNvSpPr txBox="1"/>
          <p:nvPr/>
        </p:nvSpPr>
        <p:spPr>
          <a:xfrm>
            <a:off x="8531625" y="4606300"/>
            <a:ext cx="5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" name="Google Shape;210;p30"/>
          <p:cNvSpPr/>
          <p:nvPr/>
        </p:nvSpPr>
        <p:spPr>
          <a:xfrm>
            <a:off x="6311562" y="2062426"/>
            <a:ext cx="723900" cy="723900"/>
          </a:xfrm>
          <a:prstGeom prst="ellipse">
            <a:avLst/>
          </a:prstGeom>
          <a:solidFill>
            <a:srgbClr val="F79525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52552" y="2203302"/>
            <a:ext cx="441884" cy="44188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0"/>
          <p:cNvSpPr/>
          <p:nvPr/>
        </p:nvSpPr>
        <p:spPr>
          <a:xfrm>
            <a:off x="2107376" y="2077715"/>
            <a:ext cx="693300" cy="693300"/>
          </a:xfrm>
          <a:prstGeom prst="ellipse">
            <a:avLst/>
          </a:prstGeom>
          <a:solidFill>
            <a:schemeClr val="dk1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42352" y="2212680"/>
            <a:ext cx="423336" cy="423338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0"/>
          <p:cNvSpPr txBox="1"/>
          <p:nvPr/>
        </p:nvSpPr>
        <p:spPr>
          <a:xfrm>
            <a:off x="3386950" y="3358524"/>
            <a:ext cx="2371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97979"/>
                </a:solidFill>
                <a:latin typeface="Rubik"/>
                <a:ea typeface="Rubik"/>
                <a:cs typeface="Rubik"/>
                <a:sym typeface="Rubik"/>
              </a:rPr>
              <a:t>Traditional Mass-Production</a:t>
            </a:r>
            <a:endParaRPr sz="1600">
              <a:solidFill>
                <a:srgbClr val="797979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1"/>
          <p:cNvSpPr/>
          <p:nvPr/>
        </p:nvSpPr>
        <p:spPr>
          <a:xfrm>
            <a:off x="2415523" y="232251"/>
            <a:ext cx="4314900" cy="43149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33">
            <a:off x="2342441" y="1915697"/>
            <a:ext cx="219995" cy="21999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1"/>
          <p:cNvSpPr/>
          <p:nvPr/>
        </p:nvSpPr>
        <p:spPr>
          <a:xfrm>
            <a:off x="4136115" y="4145375"/>
            <a:ext cx="693300" cy="693300"/>
          </a:xfrm>
          <a:prstGeom prst="ellipse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1"/>
          <p:cNvSpPr/>
          <p:nvPr/>
        </p:nvSpPr>
        <p:spPr>
          <a:xfrm>
            <a:off x="0" y="0"/>
            <a:ext cx="9144000" cy="24243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1"/>
          <p:cNvPicPr preferRelativeResize="0"/>
          <p:nvPr/>
        </p:nvPicPr>
        <p:blipFill rotWithShape="1">
          <a:blip r:embed="rId4">
            <a:alphaModFix amt="13000"/>
          </a:blip>
          <a:srcRect b="21615" l="0" r="-10" t="31250"/>
          <a:stretch/>
        </p:blipFill>
        <p:spPr>
          <a:xfrm>
            <a:off x="0" y="0"/>
            <a:ext cx="9144000" cy="24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1"/>
          <p:cNvSpPr/>
          <p:nvPr/>
        </p:nvSpPr>
        <p:spPr>
          <a:xfrm>
            <a:off x="2616877" y="3453012"/>
            <a:ext cx="693300" cy="693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1"/>
          <p:cNvSpPr/>
          <p:nvPr/>
        </p:nvSpPr>
        <p:spPr>
          <a:xfrm>
            <a:off x="5778625" y="3530950"/>
            <a:ext cx="708000" cy="708000"/>
          </a:xfrm>
          <a:prstGeom prst="ellipse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1840" y="3587977"/>
            <a:ext cx="423336" cy="423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7891" y="3660215"/>
            <a:ext cx="449453" cy="449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62712" y="4271954"/>
            <a:ext cx="440106" cy="44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0070">
            <a:off x="3133767" y="3968891"/>
            <a:ext cx="219994" cy="219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00045">
            <a:off x="4783597" y="4411183"/>
            <a:ext cx="219993" cy="219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00060">
            <a:off x="6281596" y="3440834"/>
            <a:ext cx="219995" cy="219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900025">
            <a:off x="2352166" y="2719621"/>
            <a:ext cx="219994" cy="21999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1"/>
          <p:cNvSpPr txBox="1"/>
          <p:nvPr/>
        </p:nvSpPr>
        <p:spPr>
          <a:xfrm>
            <a:off x="8531625" y="4606300"/>
            <a:ext cx="5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p31"/>
          <p:cNvSpPr/>
          <p:nvPr/>
        </p:nvSpPr>
        <p:spPr>
          <a:xfrm>
            <a:off x="6311562" y="2062426"/>
            <a:ext cx="723900" cy="723900"/>
          </a:xfrm>
          <a:prstGeom prst="ellipse">
            <a:avLst/>
          </a:prstGeom>
          <a:solidFill>
            <a:srgbClr val="F79525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52552" y="2203302"/>
            <a:ext cx="441884" cy="44188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1"/>
          <p:cNvSpPr/>
          <p:nvPr/>
        </p:nvSpPr>
        <p:spPr>
          <a:xfrm>
            <a:off x="2107376" y="2077715"/>
            <a:ext cx="693300" cy="693300"/>
          </a:xfrm>
          <a:prstGeom prst="ellipse">
            <a:avLst/>
          </a:prstGeom>
          <a:solidFill>
            <a:schemeClr val="dk1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42352" y="2212680"/>
            <a:ext cx="423336" cy="423338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1"/>
          <p:cNvSpPr txBox="1"/>
          <p:nvPr/>
        </p:nvSpPr>
        <p:spPr>
          <a:xfrm>
            <a:off x="3386950" y="3358524"/>
            <a:ext cx="2371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97979"/>
                </a:solidFill>
                <a:latin typeface="Rubik"/>
                <a:ea typeface="Rubik"/>
                <a:cs typeface="Rubik"/>
                <a:sym typeface="Rubik"/>
              </a:rPr>
              <a:t>Traditional Mass-Production</a:t>
            </a:r>
            <a:endParaRPr sz="1600">
              <a:solidFill>
                <a:srgbClr val="797979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/>
          <p:nvPr/>
        </p:nvSpPr>
        <p:spPr>
          <a:xfrm>
            <a:off x="2415523" y="232251"/>
            <a:ext cx="4314900" cy="43149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33">
            <a:off x="2342441" y="1915697"/>
            <a:ext cx="219995" cy="21999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2"/>
          <p:cNvSpPr/>
          <p:nvPr/>
        </p:nvSpPr>
        <p:spPr>
          <a:xfrm>
            <a:off x="4136115" y="4145375"/>
            <a:ext cx="693300" cy="693300"/>
          </a:xfrm>
          <a:prstGeom prst="ellipse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2"/>
          <p:cNvSpPr/>
          <p:nvPr/>
        </p:nvSpPr>
        <p:spPr>
          <a:xfrm>
            <a:off x="0" y="0"/>
            <a:ext cx="9144000" cy="24243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32"/>
          <p:cNvPicPr preferRelativeResize="0"/>
          <p:nvPr/>
        </p:nvPicPr>
        <p:blipFill rotWithShape="1">
          <a:blip r:embed="rId4">
            <a:alphaModFix amt="13000"/>
          </a:blip>
          <a:srcRect b="21615" l="0" r="-10" t="31250"/>
          <a:stretch/>
        </p:blipFill>
        <p:spPr>
          <a:xfrm>
            <a:off x="0" y="0"/>
            <a:ext cx="9144000" cy="24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2"/>
          <p:cNvSpPr/>
          <p:nvPr/>
        </p:nvSpPr>
        <p:spPr>
          <a:xfrm>
            <a:off x="2616877" y="3453012"/>
            <a:ext cx="693300" cy="693300"/>
          </a:xfrm>
          <a:prstGeom prst="ellipse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2"/>
          <p:cNvSpPr/>
          <p:nvPr/>
        </p:nvSpPr>
        <p:spPr>
          <a:xfrm>
            <a:off x="5778625" y="3530950"/>
            <a:ext cx="708000" cy="708000"/>
          </a:xfrm>
          <a:prstGeom prst="ellipse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1840" y="3587977"/>
            <a:ext cx="423336" cy="423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7891" y="3660215"/>
            <a:ext cx="449453" cy="449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62712" y="4271954"/>
            <a:ext cx="440106" cy="44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0070">
            <a:off x="3133767" y="3968891"/>
            <a:ext cx="219994" cy="219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00045">
            <a:off x="4783597" y="4411183"/>
            <a:ext cx="219993" cy="219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00060">
            <a:off x="6281596" y="3440834"/>
            <a:ext cx="219995" cy="219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900025">
            <a:off x="2352166" y="2719621"/>
            <a:ext cx="219994" cy="21999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2"/>
          <p:cNvSpPr txBox="1"/>
          <p:nvPr/>
        </p:nvSpPr>
        <p:spPr>
          <a:xfrm>
            <a:off x="8531625" y="4606300"/>
            <a:ext cx="5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8" name="Google Shape;258;p32"/>
          <p:cNvSpPr/>
          <p:nvPr/>
        </p:nvSpPr>
        <p:spPr>
          <a:xfrm>
            <a:off x="6311562" y="2062426"/>
            <a:ext cx="723900" cy="723900"/>
          </a:xfrm>
          <a:prstGeom prst="ellipse">
            <a:avLst/>
          </a:prstGeom>
          <a:solidFill>
            <a:srgbClr val="F79525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52552" y="2203302"/>
            <a:ext cx="441884" cy="441882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2"/>
          <p:cNvSpPr/>
          <p:nvPr/>
        </p:nvSpPr>
        <p:spPr>
          <a:xfrm>
            <a:off x="2107376" y="2077715"/>
            <a:ext cx="693300" cy="693300"/>
          </a:xfrm>
          <a:prstGeom prst="ellipse">
            <a:avLst/>
          </a:prstGeom>
          <a:solidFill>
            <a:schemeClr val="dk1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42352" y="2212680"/>
            <a:ext cx="423336" cy="42333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2"/>
          <p:cNvSpPr txBox="1"/>
          <p:nvPr/>
        </p:nvSpPr>
        <p:spPr>
          <a:xfrm>
            <a:off x="3386950" y="3358524"/>
            <a:ext cx="2371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97979"/>
                </a:solidFill>
                <a:latin typeface="Rubik"/>
                <a:ea typeface="Rubik"/>
                <a:cs typeface="Rubik"/>
                <a:sym typeface="Rubik"/>
              </a:rPr>
              <a:t>Traditional Mass-Production</a:t>
            </a:r>
            <a:endParaRPr sz="1600">
              <a:solidFill>
                <a:srgbClr val="797979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3"/>
          <p:cNvSpPr/>
          <p:nvPr/>
        </p:nvSpPr>
        <p:spPr>
          <a:xfrm>
            <a:off x="2415523" y="232251"/>
            <a:ext cx="4314900" cy="43149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8" name="Google Shape;26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33">
            <a:off x="2342441" y="1915697"/>
            <a:ext cx="219995" cy="21999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3"/>
          <p:cNvSpPr/>
          <p:nvPr/>
        </p:nvSpPr>
        <p:spPr>
          <a:xfrm>
            <a:off x="4136115" y="4145375"/>
            <a:ext cx="693300" cy="693300"/>
          </a:xfrm>
          <a:prstGeom prst="ellipse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3"/>
          <p:cNvSpPr/>
          <p:nvPr/>
        </p:nvSpPr>
        <p:spPr>
          <a:xfrm>
            <a:off x="0" y="0"/>
            <a:ext cx="9144000" cy="2424300"/>
          </a:xfrm>
          <a:prstGeom prst="rect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1" name="Google Shape;271;p33"/>
          <p:cNvPicPr preferRelativeResize="0"/>
          <p:nvPr/>
        </p:nvPicPr>
        <p:blipFill rotWithShape="1">
          <a:blip r:embed="rId4">
            <a:alphaModFix amt="13000"/>
          </a:blip>
          <a:srcRect b="21615" l="0" r="-10" t="31250"/>
          <a:stretch/>
        </p:blipFill>
        <p:spPr>
          <a:xfrm>
            <a:off x="0" y="0"/>
            <a:ext cx="9144000" cy="24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3"/>
          <p:cNvSpPr/>
          <p:nvPr/>
        </p:nvSpPr>
        <p:spPr>
          <a:xfrm>
            <a:off x="2616877" y="3453012"/>
            <a:ext cx="693300" cy="693300"/>
          </a:xfrm>
          <a:prstGeom prst="ellipse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3"/>
          <p:cNvSpPr/>
          <p:nvPr/>
        </p:nvSpPr>
        <p:spPr>
          <a:xfrm>
            <a:off x="5778625" y="3530950"/>
            <a:ext cx="708000" cy="708000"/>
          </a:xfrm>
          <a:prstGeom prst="ellipse">
            <a:avLst/>
          </a:prstGeom>
          <a:solidFill>
            <a:srgbClr val="F79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Google Shape;27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1840" y="3587977"/>
            <a:ext cx="423336" cy="423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7891" y="3660215"/>
            <a:ext cx="449453" cy="449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62712" y="4271954"/>
            <a:ext cx="440106" cy="44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0070">
            <a:off x="3133767" y="3968891"/>
            <a:ext cx="219994" cy="219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00045">
            <a:off x="4783597" y="4411183"/>
            <a:ext cx="219993" cy="219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00060">
            <a:off x="6281596" y="3440834"/>
            <a:ext cx="219995" cy="219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900025">
            <a:off x="2352166" y="2719621"/>
            <a:ext cx="219994" cy="21999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3"/>
          <p:cNvSpPr txBox="1"/>
          <p:nvPr/>
        </p:nvSpPr>
        <p:spPr>
          <a:xfrm>
            <a:off x="8531625" y="4606300"/>
            <a:ext cx="5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2" name="Google Shape;282;p33"/>
          <p:cNvSpPr/>
          <p:nvPr/>
        </p:nvSpPr>
        <p:spPr>
          <a:xfrm>
            <a:off x="6311562" y="2062426"/>
            <a:ext cx="723900" cy="723900"/>
          </a:xfrm>
          <a:prstGeom prst="ellipse">
            <a:avLst/>
          </a:prstGeom>
          <a:solidFill>
            <a:srgbClr val="F79525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3" name="Google Shape;283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52552" y="2203302"/>
            <a:ext cx="441884" cy="441882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3"/>
          <p:cNvSpPr/>
          <p:nvPr/>
        </p:nvSpPr>
        <p:spPr>
          <a:xfrm>
            <a:off x="2107376" y="2077715"/>
            <a:ext cx="693300" cy="693300"/>
          </a:xfrm>
          <a:prstGeom prst="ellipse">
            <a:avLst/>
          </a:prstGeom>
          <a:solidFill>
            <a:srgbClr val="F79525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5" name="Google Shape;285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42352" y="2212680"/>
            <a:ext cx="423336" cy="423338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3"/>
          <p:cNvSpPr txBox="1"/>
          <p:nvPr/>
        </p:nvSpPr>
        <p:spPr>
          <a:xfrm>
            <a:off x="3386950" y="3358524"/>
            <a:ext cx="2371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97979"/>
                </a:solidFill>
                <a:latin typeface="Rubik"/>
                <a:ea typeface="Rubik"/>
                <a:cs typeface="Rubik"/>
                <a:sym typeface="Rubik"/>
              </a:rPr>
              <a:t>Traditional Mass-Production</a:t>
            </a:r>
            <a:endParaRPr sz="1600">
              <a:solidFill>
                <a:srgbClr val="797979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